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6" r:id="rId1"/>
  </p:sldMasterIdLst>
  <p:notesMasterIdLst>
    <p:notesMasterId r:id="rId72"/>
  </p:notesMasterIdLst>
  <p:sldIdLst>
    <p:sldId id="258" r:id="rId2"/>
    <p:sldId id="259" r:id="rId3"/>
    <p:sldId id="260" r:id="rId4"/>
    <p:sldId id="261" r:id="rId5"/>
    <p:sldId id="285" r:id="rId6"/>
    <p:sldId id="286" r:id="rId7"/>
    <p:sldId id="287" r:id="rId8"/>
    <p:sldId id="288" r:id="rId9"/>
    <p:sldId id="303" r:id="rId10"/>
    <p:sldId id="304" r:id="rId11"/>
    <p:sldId id="305" r:id="rId12"/>
    <p:sldId id="306" r:id="rId13"/>
    <p:sldId id="307" r:id="rId14"/>
    <p:sldId id="308" r:id="rId15"/>
    <p:sldId id="289" r:id="rId16"/>
    <p:sldId id="290" r:id="rId17"/>
    <p:sldId id="291" r:id="rId18"/>
    <p:sldId id="292" r:id="rId19"/>
    <p:sldId id="293" r:id="rId20"/>
    <p:sldId id="294" r:id="rId21"/>
    <p:sldId id="295" r:id="rId22"/>
    <p:sldId id="296" r:id="rId23"/>
    <p:sldId id="297" r:id="rId24"/>
    <p:sldId id="298" r:id="rId25"/>
    <p:sldId id="299" r:id="rId26"/>
    <p:sldId id="301" r:id="rId27"/>
    <p:sldId id="300" r:id="rId28"/>
    <p:sldId id="302" r:id="rId29"/>
    <p:sldId id="309" r:id="rId30"/>
    <p:sldId id="262" r:id="rId31"/>
    <p:sldId id="263" r:id="rId32"/>
    <p:sldId id="264" r:id="rId33"/>
    <p:sldId id="265" r:id="rId34"/>
    <p:sldId id="266" r:id="rId35"/>
    <p:sldId id="267" r:id="rId36"/>
    <p:sldId id="283" r:id="rId37"/>
    <p:sldId id="327" r:id="rId38"/>
    <p:sldId id="284" r:id="rId39"/>
    <p:sldId id="328" r:id="rId40"/>
    <p:sldId id="329" r:id="rId41"/>
    <p:sldId id="330" r:id="rId42"/>
    <p:sldId id="310" r:id="rId43"/>
    <p:sldId id="268" r:id="rId44"/>
    <p:sldId id="315" r:id="rId45"/>
    <p:sldId id="311" r:id="rId46"/>
    <p:sldId id="312" r:id="rId47"/>
    <p:sldId id="313" r:id="rId48"/>
    <p:sldId id="314" r:id="rId49"/>
    <p:sldId id="269" r:id="rId50"/>
    <p:sldId id="270" r:id="rId51"/>
    <p:sldId id="316" r:id="rId52"/>
    <p:sldId id="275" r:id="rId53"/>
    <p:sldId id="276" r:id="rId54"/>
    <p:sldId id="317" r:id="rId55"/>
    <p:sldId id="277" r:id="rId56"/>
    <p:sldId id="319" r:id="rId57"/>
    <p:sldId id="318" r:id="rId58"/>
    <p:sldId id="279" r:id="rId59"/>
    <p:sldId id="320" r:id="rId60"/>
    <p:sldId id="278" r:id="rId61"/>
    <p:sldId id="321" r:id="rId62"/>
    <p:sldId id="322" r:id="rId63"/>
    <p:sldId id="282" r:id="rId64"/>
    <p:sldId id="324" r:id="rId65"/>
    <p:sldId id="323" r:id="rId66"/>
    <p:sldId id="281" r:id="rId67"/>
    <p:sldId id="325" r:id="rId68"/>
    <p:sldId id="326" r:id="rId69"/>
    <p:sldId id="271" r:id="rId70"/>
    <p:sldId id="27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F01D79-740E-4229-A668-31D2FE0F711C}" v="32" dt="2021-11-16T06:05:01.980"/>
    <p1510:client id="{94355E9E-2C92-4EA5-9625-65EFB71F2AC1}" v="27" dt="2021-11-16T04:40:31.773"/>
    <p1510:client id="{BAEAD3F2-AC43-4EF3-A28F-5287589DDC8F}" v="1647" dt="2021-11-16T07:59:48.6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660"/>
  </p:normalViewPr>
  <p:slideViewPr>
    <p:cSldViewPr snapToGrid="0">
      <p:cViewPr varScale="1">
        <p:scale>
          <a:sx n="67" d="100"/>
          <a:sy n="67" d="100"/>
        </p:scale>
        <p:origin x="7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97DD6-07A7-4F50-B6D0-6E48B7F7C657}" type="datetimeFigureOut">
              <a:rPr lang="en-IN" smtClean="0"/>
              <a:t>03-02-2023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9B2195-A6FF-4EB7-BD07-6DE90B553943}" type="slidenum">
              <a:rPr lang="en-IN" smtClean="0"/>
              <a:t>‹#›</a:t>
            </a:fld>
            <a:endParaRPr lang="en-IN"/>
          </a:p>
        </p:txBody>
      </p:sp>
    </p:spTree>
    <p:extLst>
      <p:ext uri="{BB962C8B-B14F-4D97-AF65-F5344CB8AC3E}">
        <p14:creationId xmlns:p14="http://schemas.microsoft.com/office/powerpoint/2010/main" val="3167188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9B2195-A6FF-4EB7-BD07-6DE90B553943}" type="slidenum">
              <a:rPr lang="en-IN" smtClean="0"/>
              <a:t>70</a:t>
            </a:fld>
            <a:endParaRPr lang="en-IN"/>
          </a:p>
        </p:txBody>
      </p:sp>
    </p:spTree>
    <p:extLst>
      <p:ext uri="{BB962C8B-B14F-4D97-AF65-F5344CB8AC3E}">
        <p14:creationId xmlns:p14="http://schemas.microsoft.com/office/powerpoint/2010/main" val="1387338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2/3/2023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3495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2/3/2023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0851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2/3/2023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65215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2/3/2023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9065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2/3/2023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4401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2/3/2023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25136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2/3/2023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19911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2/3/2023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63344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2/3/2023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77829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2/3/2023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1475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2/3/2023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56263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2/3/2023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331139"/>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89" r:id="rId6"/>
    <p:sldLayoutId id="2147483785" r:id="rId7"/>
    <p:sldLayoutId id="2147483786" r:id="rId8"/>
    <p:sldLayoutId id="2147483787" r:id="rId9"/>
    <p:sldLayoutId id="2147483788" r:id="rId10"/>
    <p:sldLayoutId id="2147483790"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191E377-3C4E-4C42-B42C-858169F3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phere of mesh and nodes">
            <a:extLst>
              <a:ext uri="{FF2B5EF4-FFF2-40B4-BE49-F238E27FC236}">
                <a16:creationId xmlns:a16="http://schemas.microsoft.com/office/drawing/2014/main" id="{FB88DB1A-409F-4BEC-8BF5-9643011B45FD}"/>
              </a:ext>
            </a:extLst>
          </p:cNvPr>
          <p:cNvPicPr>
            <a:picLocks noChangeAspect="1"/>
          </p:cNvPicPr>
          <p:nvPr/>
        </p:nvPicPr>
        <p:blipFill rotWithShape="1">
          <a:blip r:embed="rId2">
            <a:alphaModFix amt="41000"/>
          </a:blip>
          <a:srcRect t="1430" b="23570"/>
          <a:stretch/>
        </p:blipFill>
        <p:spPr>
          <a:xfrm>
            <a:off x="20" y="10"/>
            <a:ext cx="12188931" cy="6857990"/>
          </a:xfrm>
          <a:prstGeom prst="rect">
            <a:avLst/>
          </a:prstGeom>
        </p:spPr>
      </p:pic>
      <p:sp>
        <p:nvSpPr>
          <p:cNvPr id="2" name="Title 1">
            <a:extLst>
              <a:ext uri="{FF2B5EF4-FFF2-40B4-BE49-F238E27FC236}">
                <a16:creationId xmlns:a16="http://schemas.microsoft.com/office/drawing/2014/main" id="{D6A12B8B-56D6-46BF-92CE-BB2B7CA2231F}"/>
              </a:ext>
            </a:extLst>
          </p:cNvPr>
          <p:cNvSpPr>
            <a:spLocks noGrp="1"/>
          </p:cNvSpPr>
          <p:nvPr>
            <p:ph type="ctrTitle"/>
          </p:nvPr>
        </p:nvSpPr>
        <p:spPr>
          <a:xfrm>
            <a:off x="1868922" y="1274769"/>
            <a:ext cx="8451126" cy="2267374"/>
          </a:xfrm>
          <a:effectLst>
            <a:outerShdw blurRad="38100" dist="12700" dir="2700000" algn="tl" rotWithShape="0">
              <a:prstClr val="black">
                <a:alpha val="40000"/>
              </a:prstClr>
            </a:outerShdw>
          </a:effectLst>
        </p:spPr>
        <p:txBody>
          <a:bodyPr anchor="b">
            <a:normAutofit/>
          </a:bodyPr>
          <a:lstStyle/>
          <a:p>
            <a:r>
              <a:rPr lang="en-US" sz="4000" b="1" i="1" dirty="0">
                <a:solidFill>
                  <a:schemeClr val="bg1"/>
                </a:solidFill>
                <a:ea typeface="+mj-lt"/>
                <a:cs typeface="+mj-lt"/>
              </a:rPr>
              <a:t>College Automation </a:t>
            </a:r>
            <a:br>
              <a:rPr lang="en-US" sz="4000" b="1" i="1" dirty="0">
                <a:solidFill>
                  <a:schemeClr val="bg1"/>
                </a:solidFill>
                <a:ea typeface="+mj-lt"/>
                <a:cs typeface="+mj-lt"/>
              </a:rPr>
            </a:br>
            <a:r>
              <a:rPr lang="en-US" sz="4000" b="1" i="1" dirty="0">
                <a:solidFill>
                  <a:schemeClr val="bg1"/>
                </a:solidFill>
                <a:ea typeface="+mj-lt"/>
                <a:cs typeface="+mj-lt"/>
              </a:rPr>
              <a:t>and </a:t>
            </a:r>
            <a:br>
              <a:rPr lang="en-US" sz="4000" b="1" i="1" dirty="0">
                <a:solidFill>
                  <a:schemeClr val="bg1"/>
                </a:solidFill>
                <a:ea typeface="+mj-lt"/>
                <a:cs typeface="+mj-lt"/>
              </a:rPr>
            </a:br>
            <a:r>
              <a:rPr lang="en-US" sz="4000" b="1" i="1" dirty="0">
                <a:solidFill>
                  <a:schemeClr val="bg1"/>
                </a:solidFill>
                <a:ea typeface="+mj-lt"/>
                <a:cs typeface="+mj-lt"/>
              </a:rPr>
              <a:t>Scheduling System</a:t>
            </a:r>
            <a:r>
              <a:rPr lang="en-US" sz="4000" b="1" i="1" dirty="0">
                <a:solidFill>
                  <a:schemeClr val="bg1"/>
                </a:solidFill>
              </a:rPr>
              <a:t> </a:t>
            </a:r>
          </a:p>
        </p:txBody>
      </p:sp>
      <p:sp>
        <p:nvSpPr>
          <p:cNvPr id="3" name="Subtitle 2">
            <a:extLst>
              <a:ext uri="{FF2B5EF4-FFF2-40B4-BE49-F238E27FC236}">
                <a16:creationId xmlns:a16="http://schemas.microsoft.com/office/drawing/2014/main" id="{75C6BB4F-2EF7-448A-B8B0-F2A019258EAE}"/>
              </a:ext>
            </a:extLst>
          </p:cNvPr>
          <p:cNvSpPr>
            <a:spLocks noGrp="1"/>
          </p:cNvSpPr>
          <p:nvPr>
            <p:ph type="subTitle" idx="1"/>
          </p:nvPr>
        </p:nvSpPr>
        <p:spPr>
          <a:xfrm>
            <a:off x="3558988" y="4876803"/>
            <a:ext cx="5074022" cy="1257295"/>
          </a:xfrm>
          <a:effectLst>
            <a:outerShdw blurRad="38100" dist="12700" dir="2700000" algn="tl" rotWithShape="0">
              <a:prstClr val="black">
                <a:alpha val="40000"/>
              </a:prstClr>
            </a:outerShdw>
          </a:effectLst>
        </p:spPr>
        <p:txBody>
          <a:bodyPr anchor="t">
            <a:normAutofit/>
          </a:bodyPr>
          <a:lstStyle/>
          <a:p>
            <a:r>
              <a:rPr lang="en-US">
                <a:solidFill>
                  <a:schemeClr val="bg1"/>
                </a:solidFill>
              </a:rPr>
              <a:t> </a:t>
            </a:r>
          </a:p>
        </p:txBody>
      </p:sp>
      <p:grpSp>
        <p:nvGrpSpPr>
          <p:cNvPr id="62" name="Group 61">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63" name="Rectangle 62">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64" name="Straight Connector 63">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CD1E4110-C77A-40B2-AECF-92CD06CBD0E2}"/>
              </a:ext>
            </a:extLst>
          </p:cNvPr>
          <p:cNvSpPr txBox="1"/>
          <p:nvPr/>
        </p:nvSpPr>
        <p:spPr>
          <a:xfrm>
            <a:off x="3266147" y="4635880"/>
            <a:ext cx="56566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err="1">
                <a:solidFill>
                  <a:schemeClr val="bg1"/>
                </a:solidFill>
              </a:rPr>
              <a:t>Sparsh</a:t>
            </a:r>
            <a:r>
              <a:rPr lang="en-US" sz="2800" dirty="0">
                <a:solidFill>
                  <a:schemeClr val="bg1"/>
                </a:solidFill>
              </a:rPr>
              <a:t> Wabhale - 20BCE1651</a:t>
            </a:r>
            <a:endParaRPr lang="en-US" sz="2800" dirty="0">
              <a:solidFill>
                <a:schemeClr val="bg1"/>
              </a:solidFill>
              <a:ea typeface="+mn-lt"/>
              <a:cs typeface="+mn-lt"/>
            </a:endParaRPr>
          </a:p>
        </p:txBody>
      </p:sp>
    </p:spTree>
    <p:extLst>
      <p:ext uri="{BB962C8B-B14F-4D97-AF65-F5344CB8AC3E}">
        <p14:creationId xmlns:p14="http://schemas.microsoft.com/office/powerpoint/2010/main" val="53640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DATA DICTIONARY</a:t>
            </a:r>
          </a:p>
        </p:txBody>
      </p:sp>
      <p:sp>
        <p:nvSpPr>
          <p:cNvPr id="11" name="Title 1">
            <a:extLst>
              <a:ext uri="{FF2B5EF4-FFF2-40B4-BE49-F238E27FC236}">
                <a16:creationId xmlns:a16="http://schemas.microsoft.com/office/drawing/2014/main" id="{CABDE174-A887-44C2-A1BB-0DBD3F236CFA}"/>
              </a:ext>
            </a:extLst>
          </p:cNvPr>
          <p:cNvSpPr txBox="1">
            <a:spLocks/>
          </p:cNvSpPr>
          <p:nvPr/>
        </p:nvSpPr>
        <p:spPr>
          <a:xfrm>
            <a:off x="4462176" y="1487147"/>
            <a:ext cx="3267642" cy="6698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2800" dirty="0">
                <a:solidFill>
                  <a:schemeClr val="bg1"/>
                </a:solidFill>
              </a:rPr>
              <a:t>FACULTY INFO</a:t>
            </a:r>
          </a:p>
        </p:txBody>
      </p:sp>
      <p:pic>
        <p:nvPicPr>
          <p:cNvPr id="7" name="Picture 6">
            <a:extLst>
              <a:ext uri="{FF2B5EF4-FFF2-40B4-BE49-F238E27FC236}">
                <a16:creationId xmlns:a16="http://schemas.microsoft.com/office/drawing/2014/main" id="{6B360AE5-2EC4-4843-A26E-BA51DA32BC04}"/>
              </a:ext>
            </a:extLst>
          </p:cNvPr>
          <p:cNvPicPr>
            <a:picLocks noChangeAspect="1"/>
          </p:cNvPicPr>
          <p:nvPr/>
        </p:nvPicPr>
        <p:blipFill>
          <a:blip r:embed="rId3"/>
          <a:stretch>
            <a:fillRect/>
          </a:stretch>
        </p:blipFill>
        <p:spPr>
          <a:xfrm>
            <a:off x="924472" y="2640478"/>
            <a:ext cx="10343051" cy="2311204"/>
          </a:xfrm>
          <a:prstGeom prst="rect">
            <a:avLst/>
          </a:prstGeom>
        </p:spPr>
      </p:pic>
    </p:spTree>
    <p:extLst>
      <p:ext uri="{BB962C8B-B14F-4D97-AF65-F5344CB8AC3E}">
        <p14:creationId xmlns:p14="http://schemas.microsoft.com/office/powerpoint/2010/main" val="555373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DATA DICTIONARY</a:t>
            </a:r>
          </a:p>
        </p:txBody>
      </p:sp>
      <p:sp>
        <p:nvSpPr>
          <p:cNvPr id="11" name="Title 1">
            <a:extLst>
              <a:ext uri="{FF2B5EF4-FFF2-40B4-BE49-F238E27FC236}">
                <a16:creationId xmlns:a16="http://schemas.microsoft.com/office/drawing/2014/main" id="{CABDE174-A887-44C2-A1BB-0DBD3F236CFA}"/>
              </a:ext>
            </a:extLst>
          </p:cNvPr>
          <p:cNvSpPr txBox="1">
            <a:spLocks/>
          </p:cNvSpPr>
          <p:nvPr/>
        </p:nvSpPr>
        <p:spPr>
          <a:xfrm>
            <a:off x="4462176" y="1487147"/>
            <a:ext cx="3267642" cy="6698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2800" dirty="0">
                <a:solidFill>
                  <a:schemeClr val="bg1"/>
                </a:solidFill>
              </a:rPr>
              <a:t>ADMIN INFO</a:t>
            </a:r>
          </a:p>
        </p:txBody>
      </p:sp>
      <p:pic>
        <p:nvPicPr>
          <p:cNvPr id="5" name="Picture 4">
            <a:extLst>
              <a:ext uri="{FF2B5EF4-FFF2-40B4-BE49-F238E27FC236}">
                <a16:creationId xmlns:a16="http://schemas.microsoft.com/office/drawing/2014/main" id="{A29C3DF9-687F-4460-8479-D0395BBE8E11}"/>
              </a:ext>
            </a:extLst>
          </p:cNvPr>
          <p:cNvPicPr>
            <a:picLocks noChangeAspect="1"/>
          </p:cNvPicPr>
          <p:nvPr/>
        </p:nvPicPr>
        <p:blipFill>
          <a:blip r:embed="rId3"/>
          <a:stretch>
            <a:fillRect/>
          </a:stretch>
        </p:blipFill>
        <p:spPr>
          <a:xfrm>
            <a:off x="1043977" y="2412997"/>
            <a:ext cx="10104039" cy="2957856"/>
          </a:xfrm>
          <a:prstGeom prst="rect">
            <a:avLst/>
          </a:prstGeom>
        </p:spPr>
      </p:pic>
    </p:spTree>
    <p:extLst>
      <p:ext uri="{BB962C8B-B14F-4D97-AF65-F5344CB8AC3E}">
        <p14:creationId xmlns:p14="http://schemas.microsoft.com/office/powerpoint/2010/main" val="383905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DICTIONARY</a:t>
            </a:r>
          </a:p>
        </p:txBody>
      </p:sp>
      <p:sp>
        <p:nvSpPr>
          <p:cNvPr id="11" name="Title 1">
            <a:extLst>
              <a:ext uri="{FF2B5EF4-FFF2-40B4-BE49-F238E27FC236}">
                <a16:creationId xmlns:a16="http://schemas.microsoft.com/office/drawing/2014/main" id="{CABDE174-A887-44C2-A1BB-0DBD3F236CFA}"/>
              </a:ext>
            </a:extLst>
          </p:cNvPr>
          <p:cNvSpPr txBox="1">
            <a:spLocks/>
          </p:cNvSpPr>
          <p:nvPr/>
        </p:nvSpPr>
        <p:spPr>
          <a:xfrm>
            <a:off x="4462176" y="1487147"/>
            <a:ext cx="3267642" cy="6698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2800" dirty="0">
                <a:solidFill>
                  <a:schemeClr val="bg1"/>
                </a:solidFill>
              </a:rPr>
              <a:t>STUDENT INFO</a:t>
            </a:r>
          </a:p>
        </p:txBody>
      </p:sp>
      <p:pic>
        <p:nvPicPr>
          <p:cNvPr id="6" name="Picture 5">
            <a:extLst>
              <a:ext uri="{FF2B5EF4-FFF2-40B4-BE49-F238E27FC236}">
                <a16:creationId xmlns:a16="http://schemas.microsoft.com/office/drawing/2014/main" id="{2C17CC9A-ABDC-46A5-9C14-B0594F806C93}"/>
              </a:ext>
            </a:extLst>
          </p:cNvPr>
          <p:cNvPicPr>
            <a:picLocks noChangeAspect="1"/>
          </p:cNvPicPr>
          <p:nvPr/>
        </p:nvPicPr>
        <p:blipFill>
          <a:blip r:embed="rId3"/>
          <a:stretch>
            <a:fillRect/>
          </a:stretch>
        </p:blipFill>
        <p:spPr>
          <a:xfrm>
            <a:off x="351773" y="2357550"/>
            <a:ext cx="11493224" cy="3720175"/>
          </a:xfrm>
          <a:prstGeom prst="rect">
            <a:avLst/>
          </a:prstGeom>
        </p:spPr>
      </p:pic>
    </p:spTree>
    <p:extLst>
      <p:ext uri="{BB962C8B-B14F-4D97-AF65-F5344CB8AC3E}">
        <p14:creationId xmlns:p14="http://schemas.microsoft.com/office/powerpoint/2010/main" val="22788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DICTIONARY</a:t>
            </a:r>
          </a:p>
        </p:txBody>
      </p:sp>
      <p:sp>
        <p:nvSpPr>
          <p:cNvPr id="11" name="Title 1">
            <a:extLst>
              <a:ext uri="{FF2B5EF4-FFF2-40B4-BE49-F238E27FC236}">
                <a16:creationId xmlns:a16="http://schemas.microsoft.com/office/drawing/2014/main" id="{CABDE174-A887-44C2-A1BB-0DBD3F236CFA}"/>
              </a:ext>
            </a:extLst>
          </p:cNvPr>
          <p:cNvSpPr txBox="1">
            <a:spLocks/>
          </p:cNvSpPr>
          <p:nvPr/>
        </p:nvSpPr>
        <p:spPr>
          <a:xfrm>
            <a:off x="4462176" y="1487147"/>
            <a:ext cx="3267642" cy="6698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2800" dirty="0">
                <a:solidFill>
                  <a:schemeClr val="bg1"/>
                </a:solidFill>
              </a:rPr>
              <a:t>FACULTY INFO</a:t>
            </a:r>
          </a:p>
        </p:txBody>
      </p:sp>
      <p:pic>
        <p:nvPicPr>
          <p:cNvPr id="5" name="Picture 4">
            <a:extLst>
              <a:ext uri="{FF2B5EF4-FFF2-40B4-BE49-F238E27FC236}">
                <a16:creationId xmlns:a16="http://schemas.microsoft.com/office/drawing/2014/main" id="{9898AA05-29C2-4E15-8FD0-8A82DB337A46}"/>
              </a:ext>
            </a:extLst>
          </p:cNvPr>
          <p:cNvPicPr>
            <a:picLocks noChangeAspect="1"/>
          </p:cNvPicPr>
          <p:nvPr/>
        </p:nvPicPr>
        <p:blipFill>
          <a:blip r:embed="rId3"/>
          <a:stretch>
            <a:fillRect/>
          </a:stretch>
        </p:blipFill>
        <p:spPr>
          <a:xfrm>
            <a:off x="304190" y="2373795"/>
            <a:ext cx="11583613" cy="2873454"/>
          </a:xfrm>
          <a:prstGeom prst="rect">
            <a:avLst/>
          </a:prstGeom>
        </p:spPr>
      </p:pic>
    </p:spTree>
    <p:extLst>
      <p:ext uri="{BB962C8B-B14F-4D97-AF65-F5344CB8AC3E}">
        <p14:creationId xmlns:p14="http://schemas.microsoft.com/office/powerpoint/2010/main" val="2554102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DICTIONARY</a:t>
            </a:r>
          </a:p>
        </p:txBody>
      </p:sp>
      <p:sp>
        <p:nvSpPr>
          <p:cNvPr id="11" name="Title 1">
            <a:extLst>
              <a:ext uri="{FF2B5EF4-FFF2-40B4-BE49-F238E27FC236}">
                <a16:creationId xmlns:a16="http://schemas.microsoft.com/office/drawing/2014/main" id="{CABDE174-A887-44C2-A1BB-0DBD3F236CFA}"/>
              </a:ext>
            </a:extLst>
          </p:cNvPr>
          <p:cNvSpPr txBox="1">
            <a:spLocks/>
          </p:cNvSpPr>
          <p:nvPr/>
        </p:nvSpPr>
        <p:spPr>
          <a:xfrm>
            <a:off x="4462176" y="1487147"/>
            <a:ext cx="3267642" cy="6698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2800" dirty="0">
                <a:solidFill>
                  <a:schemeClr val="bg1"/>
                </a:solidFill>
              </a:rPr>
              <a:t>ADMIN INFO</a:t>
            </a:r>
          </a:p>
        </p:txBody>
      </p:sp>
      <p:pic>
        <p:nvPicPr>
          <p:cNvPr id="6" name="Picture 5">
            <a:extLst>
              <a:ext uri="{FF2B5EF4-FFF2-40B4-BE49-F238E27FC236}">
                <a16:creationId xmlns:a16="http://schemas.microsoft.com/office/drawing/2014/main" id="{A765C1B2-91DE-4134-A999-D35EC71731B6}"/>
              </a:ext>
            </a:extLst>
          </p:cNvPr>
          <p:cNvPicPr>
            <a:picLocks noChangeAspect="1"/>
          </p:cNvPicPr>
          <p:nvPr/>
        </p:nvPicPr>
        <p:blipFill>
          <a:blip r:embed="rId3"/>
          <a:stretch>
            <a:fillRect/>
          </a:stretch>
        </p:blipFill>
        <p:spPr>
          <a:xfrm>
            <a:off x="514154" y="2624946"/>
            <a:ext cx="11163685" cy="2265096"/>
          </a:xfrm>
          <a:prstGeom prst="rect">
            <a:avLst/>
          </a:prstGeom>
        </p:spPr>
      </p:pic>
    </p:spTree>
    <p:extLst>
      <p:ext uri="{BB962C8B-B14F-4D97-AF65-F5344CB8AC3E}">
        <p14:creationId xmlns:p14="http://schemas.microsoft.com/office/powerpoint/2010/main" val="3838274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SEQUENCE DIAGRAMS</a:t>
            </a:r>
          </a:p>
        </p:txBody>
      </p:sp>
      <p:pic>
        <p:nvPicPr>
          <p:cNvPr id="4" name="Picture 3">
            <a:extLst>
              <a:ext uri="{FF2B5EF4-FFF2-40B4-BE49-F238E27FC236}">
                <a16:creationId xmlns:a16="http://schemas.microsoft.com/office/drawing/2014/main" id="{415435A0-1317-4BDB-9838-F0D3E29595B8}"/>
              </a:ext>
            </a:extLst>
          </p:cNvPr>
          <p:cNvPicPr>
            <a:picLocks noChangeAspect="1"/>
          </p:cNvPicPr>
          <p:nvPr/>
        </p:nvPicPr>
        <p:blipFill>
          <a:blip r:embed="rId3"/>
          <a:stretch>
            <a:fillRect/>
          </a:stretch>
        </p:blipFill>
        <p:spPr>
          <a:xfrm>
            <a:off x="603639" y="1954261"/>
            <a:ext cx="10622379" cy="4475616"/>
          </a:xfrm>
          <a:prstGeom prst="rect">
            <a:avLst/>
          </a:prstGeom>
          <a:ln>
            <a:solidFill>
              <a:schemeClr val="tx1"/>
            </a:solidFill>
          </a:ln>
        </p:spPr>
      </p:pic>
      <p:sp>
        <p:nvSpPr>
          <p:cNvPr id="5" name="Title 1">
            <a:extLst>
              <a:ext uri="{FF2B5EF4-FFF2-40B4-BE49-F238E27FC236}">
                <a16:creationId xmlns:a16="http://schemas.microsoft.com/office/drawing/2014/main" id="{F62C5CAD-9FD7-4896-95B0-4B0B8A080C96}"/>
              </a:ext>
            </a:extLst>
          </p:cNvPr>
          <p:cNvSpPr txBox="1">
            <a:spLocks/>
          </p:cNvSpPr>
          <p:nvPr/>
        </p:nvSpPr>
        <p:spPr>
          <a:xfrm>
            <a:off x="4089761" y="1205364"/>
            <a:ext cx="3197304" cy="562708"/>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dirty="0">
                <a:solidFill>
                  <a:schemeClr val="bg1"/>
                </a:solidFill>
              </a:rPr>
              <a:t>ADMIN LOGIN</a:t>
            </a:r>
          </a:p>
        </p:txBody>
      </p:sp>
    </p:spTree>
    <p:extLst>
      <p:ext uri="{BB962C8B-B14F-4D97-AF65-F5344CB8AC3E}">
        <p14:creationId xmlns:p14="http://schemas.microsoft.com/office/powerpoint/2010/main" val="3165924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SEQUENCE DIAGRAMS</a:t>
            </a:r>
          </a:p>
        </p:txBody>
      </p:sp>
      <p:sp>
        <p:nvSpPr>
          <p:cNvPr id="5" name="Title 1">
            <a:extLst>
              <a:ext uri="{FF2B5EF4-FFF2-40B4-BE49-F238E27FC236}">
                <a16:creationId xmlns:a16="http://schemas.microsoft.com/office/drawing/2014/main" id="{F62C5CAD-9FD7-4896-95B0-4B0B8A080C96}"/>
              </a:ext>
            </a:extLst>
          </p:cNvPr>
          <p:cNvSpPr txBox="1">
            <a:spLocks/>
          </p:cNvSpPr>
          <p:nvPr/>
        </p:nvSpPr>
        <p:spPr>
          <a:xfrm>
            <a:off x="3955424" y="1208357"/>
            <a:ext cx="4027297" cy="562708"/>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dirty="0">
                <a:solidFill>
                  <a:schemeClr val="bg1"/>
                </a:solidFill>
              </a:rPr>
              <a:t>ANNOUNCEMENT</a:t>
            </a:r>
          </a:p>
        </p:txBody>
      </p:sp>
      <p:pic>
        <p:nvPicPr>
          <p:cNvPr id="6" name="Picture 5">
            <a:extLst>
              <a:ext uri="{FF2B5EF4-FFF2-40B4-BE49-F238E27FC236}">
                <a16:creationId xmlns:a16="http://schemas.microsoft.com/office/drawing/2014/main" id="{316B8C8D-DF4A-475D-B2C3-E24B26C097C5}"/>
              </a:ext>
            </a:extLst>
          </p:cNvPr>
          <p:cNvPicPr>
            <a:picLocks noChangeAspect="1"/>
          </p:cNvPicPr>
          <p:nvPr/>
        </p:nvPicPr>
        <p:blipFill>
          <a:blip r:embed="rId3"/>
          <a:stretch>
            <a:fillRect/>
          </a:stretch>
        </p:blipFill>
        <p:spPr>
          <a:xfrm>
            <a:off x="529248" y="2040370"/>
            <a:ext cx="10879650" cy="4314011"/>
          </a:xfrm>
          <a:prstGeom prst="rect">
            <a:avLst/>
          </a:prstGeom>
          <a:ln>
            <a:solidFill>
              <a:schemeClr val="tx1"/>
            </a:solidFill>
          </a:ln>
        </p:spPr>
      </p:pic>
    </p:spTree>
    <p:extLst>
      <p:ext uri="{BB962C8B-B14F-4D97-AF65-F5344CB8AC3E}">
        <p14:creationId xmlns:p14="http://schemas.microsoft.com/office/powerpoint/2010/main" val="1161896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SEQUENCE DIAGRAMS</a:t>
            </a:r>
          </a:p>
        </p:txBody>
      </p:sp>
      <p:sp>
        <p:nvSpPr>
          <p:cNvPr id="5" name="Title 1">
            <a:extLst>
              <a:ext uri="{FF2B5EF4-FFF2-40B4-BE49-F238E27FC236}">
                <a16:creationId xmlns:a16="http://schemas.microsoft.com/office/drawing/2014/main" id="{F62C5CAD-9FD7-4896-95B0-4B0B8A080C96}"/>
              </a:ext>
            </a:extLst>
          </p:cNvPr>
          <p:cNvSpPr txBox="1">
            <a:spLocks/>
          </p:cNvSpPr>
          <p:nvPr/>
        </p:nvSpPr>
        <p:spPr>
          <a:xfrm>
            <a:off x="2375847" y="1216123"/>
            <a:ext cx="7440305" cy="562708"/>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dirty="0">
                <a:solidFill>
                  <a:schemeClr val="bg1"/>
                </a:solidFill>
              </a:rPr>
              <a:t>STUDENT REGISTER AND LOGIN</a:t>
            </a:r>
          </a:p>
        </p:txBody>
      </p:sp>
      <p:pic>
        <p:nvPicPr>
          <p:cNvPr id="7" name="Picture 6">
            <a:extLst>
              <a:ext uri="{FF2B5EF4-FFF2-40B4-BE49-F238E27FC236}">
                <a16:creationId xmlns:a16="http://schemas.microsoft.com/office/drawing/2014/main" id="{D560E097-2D47-4DDB-93BE-0B9587B46825}"/>
              </a:ext>
            </a:extLst>
          </p:cNvPr>
          <p:cNvPicPr>
            <a:picLocks noChangeAspect="1"/>
          </p:cNvPicPr>
          <p:nvPr/>
        </p:nvPicPr>
        <p:blipFill>
          <a:blip r:embed="rId3"/>
          <a:stretch>
            <a:fillRect/>
          </a:stretch>
        </p:blipFill>
        <p:spPr>
          <a:xfrm>
            <a:off x="881256" y="1960247"/>
            <a:ext cx="10429485" cy="4586154"/>
          </a:xfrm>
          <a:prstGeom prst="rect">
            <a:avLst/>
          </a:prstGeom>
          <a:ln>
            <a:solidFill>
              <a:schemeClr val="tx1"/>
            </a:solidFill>
          </a:ln>
        </p:spPr>
      </p:pic>
    </p:spTree>
    <p:extLst>
      <p:ext uri="{BB962C8B-B14F-4D97-AF65-F5344CB8AC3E}">
        <p14:creationId xmlns:p14="http://schemas.microsoft.com/office/powerpoint/2010/main" val="167054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SEQUENCE DIAGRAMS</a:t>
            </a:r>
          </a:p>
        </p:txBody>
      </p:sp>
      <p:sp>
        <p:nvSpPr>
          <p:cNvPr id="5" name="Title 1">
            <a:extLst>
              <a:ext uri="{FF2B5EF4-FFF2-40B4-BE49-F238E27FC236}">
                <a16:creationId xmlns:a16="http://schemas.microsoft.com/office/drawing/2014/main" id="{F62C5CAD-9FD7-4896-95B0-4B0B8A080C96}"/>
              </a:ext>
            </a:extLst>
          </p:cNvPr>
          <p:cNvSpPr txBox="1">
            <a:spLocks/>
          </p:cNvSpPr>
          <p:nvPr/>
        </p:nvSpPr>
        <p:spPr>
          <a:xfrm>
            <a:off x="2375847" y="1216123"/>
            <a:ext cx="7440305" cy="562708"/>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dirty="0">
                <a:solidFill>
                  <a:schemeClr val="bg1"/>
                </a:solidFill>
              </a:rPr>
              <a:t>PROFILE UPDATION</a:t>
            </a:r>
          </a:p>
        </p:txBody>
      </p:sp>
      <p:pic>
        <p:nvPicPr>
          <p:cNvPr id="6" name="Picture 5">
            <a:extLst>
              <a:ext uri="{FF2B5EF4-FFF2-40B4-BE49-F238E27FC236}">
                <a16:creationId xmlns:a16="http://schemas.microsoft.com/office/drawing/2014/main" id="{3F514074-F456-4403-A69E-68F4CFC1EC69}"/>
              </a:ext>
            </a:extLst>
          </p:cNvPr>
          <p:cNvPicPr>
            <a:picLocks noChangeAspect="1"/>
          </p:cNvPicPr>
          <p:nvPr/>
        </p:nvPicPr>
        <p:blipFill>
          <a:blip r:embed="rId3"/>
          <a:stretch>
            <a:fillRect/>
          </a:stretch>
        </p:blipFill>
        <p:spPr>
          <a:xfrm>
            <a:off x="594897" y="1975779"/>
            <a:ext cx="11002206" cy="4550325"/>
          </a:xfrm>
          <a:prstGeom prst="rect">
            <a:avLst/>
          </a:prstGeom>
          <a:ln>
            <a:solidFill>
              <a:schemeClr val="tx1"/>
            </a:solidFill>
          </a:ln>
        </p:spPr>
      </p:pic>
    </p:spTree>
    <p:extLst>
      <p:ext uri="{BB962C8B-B14F-4D97-AF65-F5344CB8AC3E}">
        <p14:creationId xmlns:p14="http://schemas.microsoft.com/office/powerpoint/2010/main" val="931867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SEQUENCE DIAGRAMS</a:t>
            </a:r>
          </a:p>
        </p:txBody>
      </p:sp>
      <p:sp>
        <p:nvSpPr>
          <p:cNvPr id="5" name="Title 1">
            <a:extLst>
              <a:ext uri="{FF2B5EF4-FFF2-40B4-BE49-F238E27FC236}">
                <a16:creationId xmlns:a16="http://schemas.microsoft.com/office/drawing/2014/main" id="{F62C5CAD-9FD7-4896-95B0-4B0B8A080C96}"/>
              </a:ext>
            </a:extLst>
          </p:cNvPr>
          <p:cNvSpPr txBox="1">
            <a:spLocks/>
          </p:cNvSpPr>
          <p:nvPr/>
        </p:nvSpPr>
        <p:spPr>
          <a:xfrm>
            <a:off x="2375847" y="1216123"/>
            <a:ext cx="7440305" cy="562708"/>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dirty="0">
                <a:solidFill>
                  <a:schemeClr val="bg1"/>
                </a:solidFill>
              </a:rPr>
              <a:t>TIME TABLE</a:t>
            </a:r>
          </a:p>
        </p:txBody>
      </p:sp>
      <p:pic>
        <p:nvPicPr>
          <p:cNvPr id="7" name="Picture 6">
            <a:extLst>
              <a:ext uri="{FF2B5EF4-FFF2-40B4-BE49-F238E27FC236}">
                <a16:creationId xmlns:a16="http://schemas.microsoft.com/office/drawing/2014/main" id="{8BBB0575-B0C5-4F85-B9F6-0AA977C8BCA9}"/>
              </a:ext>
            </a:extLst>
          </p:cNvPr>
          <p:cNvPicPr>
            <a:picLocks noChangeAspect="1"/>
          </p:cNvPicPr>
          <p:nvPr/>
        </p:nvPicPr>
        <p:blipFill>
          <a:blip r:embed="rId3"/>
          <a:stretch>
            <a:fillRect/>
          </a:stretch>
        </p:blipFill>
        <p:spPr>
          <a:xfrm>
            <a:off x="1045063" y="1975779"/>
            <a:ext cx="10101874" cy="4607735"/>
          </a:xfrm>
          <a:prstGeom prst="rect">
            <a:avLst/>
          </a:prstGeom>
          <a:ln>
            <a:solidFill>
              <a:schemeClr val="tx1"/>
            </a:solidFill>
          </a:ln>
        </p:spPr>
      </p:pic>
    </p:spTree>
    <p:extLst>
      <p:ext uri="{BB962C8B-B14F-4D97-AF65-F5344CB8AC3E}">
        <p14:creationId xmlns:p14="http://schemas.microsoft.com/office/powerpoint/2010/main" val="201552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honeycomb, tiled, indoor, outdoor object&#10;&#10;Description automatically generated">
            <a:extLst>
              <a:ext uri="{FF2B5EF4-FFF2-40B4-BE49-F238E27FC236}">
                <a16:creationId xmlns:a16="http://schemas.microsoft.com/office/drawing/2014/main" id="{4FBB9B41-4B5E-4ED7-A2C5-4E272DC08EDD}"/>
              </a:ext>
            </a:extLst>
          </p:cNvPr>
          <p:cNvPicPr>
            <a:picLocks noChangeAspect="1"/>
          </p:cNvPicPr>
          <p:nvPr/>
        </p:nvPicPr>
        <p:blipFill rotWithShape="1">
          <a:blip r:embed="rId2">
            <a:alphaModFix amt="40000"/>
          </a:blip>
          <a:srcRect l="9" r="161" b="1"/>
          <a:stretch/>
        </p:blipFill>
        <p:spPr>
          <a:xfrm>
            <a:off x="20" y="10"/>
            <a:ext cx="12191979" cy="6869638"/>
          </a:xfrm>
          <a:prstGeom prst="rect">
            <a:avLst/>
          </a:prstGeom>
        </p:spPr>
      </p:pic>
      <p:sp>
        <p:nvSpPr>
          <p:cNvPr id="2" name="Title 1">
            <a:extLst>
              <a:ext uri="{FF2B5EF4-FFF2-40B4-BE49-F238E27FC236}">
                <a16:creationId xmlns:a16="http://schemas.microsoft.com/office/drawing/2014/main" id="{EEEAD6EB-C9C0-475A-B53D-ED01F863FE1D}"/>
              </a:ext>
            </a:extLst>
          </p:cNvPr>
          <p:cNvSpPr>
            <a:spLocks noGrp="1"/>
          </p:cNvSpPr>
          <p:nvPr>
            <p:ph type="title"/>
          </p:nvPr>
        </p:nvSpPr>
        <p:spPr>
          <a:xfrm>
            <a:off x="1736785" y="354806"/>
            <a:ext cx="8718430" cy="812240"/>
          </a:xfrm>
          <a:effectLst>
            <a:outerShdw blurRad="50800" dist="12700" dir="2700000" algn="tl" rotWithShape="0">
              <a:prstClr val="black">
                <a:alpha val="40000"/>
              </a:prstClr>
            </a:outerShdw>
          </a:effectLst>
        </p:spPr>
        <p:txBody>
          <a:bodyPr>
            <a:normAutofit fontScale="90000"/>
          </a:bodyPr>
          <a:lstStyle/>
          <a:p>
            <a:pPr algn="ctr"/>
            <a:r>
              <a:rPr lang="en-US" sz="6000">
                <a:solidFill>
                  <a:schemeClr val="tx1"/>
                </a:solidFill>
              </a:rPr>
              <a:t>Abstract</a:t>
            </a:r>
          </a:p>
        </p:txBody>
      </p:sp>
      <p:sp>
        <p:nvSpPr>
          <p:cNvPr id="3" name="Content Placeholder 2">
            <a:extLst>
              <a:ext uri="{FF2B5EF4-FFF2-40B4-BE49-F238E27FC236}">
                <a16:creationId xmlns:a16="http://schemas.microsoft.com/office/drawing/2014/main" id="{B46AAB25-DA4F-4219-ADD0-C88DBB5EB1C0}"/>
              </a:ext>
            </a:extLst>
          </p:cNvPr>
          <p:cNvSpPr>
            <a:spLocks noGrp="1"/>
          </p:cNvSpPr>
          <p:nvPr>
            <p:ph idx="1"/>
          </p:nvPr>
        </p:nvSpPr>
        <p:spPr>
          <a:xfrm>
            <a:off x="808869" y="1399904"/>
            <a:ext cx="11110043" cy="4178511"/>
          </a:xfrm>
          <a:effectLst>
            <a:outerShdw blurRad="50800" dist="12700" dir="2700000" algn="tl" rotWithShape="0">
              <a:prstClr val="black">
                <a:alpha val="40000"/>
              </a:prstClr>
            </a:outerShdw>
          </a:effectLst>
        </p:spPr>
        <p:txBody>
          <a:bodyPr vert="horz" lIns="91440" tIns="45720" rIns="91440" bIns="45720" rtlCol="0" anchor="t">
            <a:noAutofit/>
          </a:bodyPr>
          <a:lstStyle/>
          <a:p>
            <a:pPr algn="ctr">
              <a:lnSpc>
                <a:spcPct val="100000"/>
              </a:lnSpc>
            </a:pPr>
            <a:r>
              <a:rPr lang="en-US">
                <a:solidFill>
                  <a:schemeClr val="tx1"/>
                </a:solidFill>
                <a:ea typeface="+mn-lt"/>
                <a:cs typeface="+mn-lt"/>
              </a:rPr>
              <a:t>College Automation System is a multi-function processing operation which includes several modules that are working as one unit in general. It is a software that can keep a systematic record of student’s details, mark sheet, attendance and defaulters list. This project enables the easy way of maintaining class attendance with fewer efforts. It has better product perspective, functionalities, Design and implementational uses than the traditional method of manual work as it holds many advantages over it like minimizes Processing time, eliminates human errors and records can be easily searched and reports can be easily generated. </a:t>
            </a:r>
          </a:p>
          <a:p>
            <a:pPr algn="ctr">
              <a:lnSpc>
                <a:spcPct val="100000"/>
              </a:lnSpc>
            </a:pPr>
            <a:r>
              <a:rPr lang="en-US">
                <a:ea typeface="+mn-lt"/>
                <a:cs typeface="+mn-lt"/>
              </a:rPr>
              <a:t>This project uses a web application concept to facilitate the departmental system in educational institutes. It uses the most reliable way of uniquely identifying students through website. Such type of web application is very useful in college for daily attendance. Hence, this project introduces a manageable and systematic approach of maintaining student and staff records.</a:t>
            </a:r>
            <a:endParaRPr lang="en-US"/>
          </a:p>
        </p:txBody>
      </p:sp>
      <p:grpSp>
        <p:nvGrpSpPr>
          <p:cNvPr id="13" name="Group 12">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4" name="Rectangle 13">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467510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SEQUENCE DIAGRAMS</a:t>
            </a:r>
          </a:p>
        </p:txBody>
      </p:sp>
      <p:sp>
        <p:nvSpPr>
          <p:cNvPr id="5" name="Title 1">
            <a:extLst>
              <a:ext uri="{FF2B5EF4-FFF2-40B4-BE49-F238E27FC236}">
                <a16:creationId xmlns:a16="http://schemas.microsoft.com/office/drawing/2014/main" id="{F62C5CAD-9FD7-4896-95B0-4B0B8A080C96}"/>
              </a:ext>
            </a:extLst>
          </p:cNvPr>
          <p:cNvSpPr txBox="1">
            <a:spLocks/>
          </p:cNvSpPr>
          <p:nvPr/>
        </p:nvSpPr>
        <p:spPr>
          <a:xfrm>
            <a:off x="2375847" y="1216123"/>
            <a:ext cx="7440305" cy="562708"/>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dirty="0">
                <a:solidFill>
                  <a:schemeClr val="bg1"/>
                </a:solidFill>
              </a:rPr>
              <a:t>ASSIGNMENTS AND MATERIALS</a:t>
            </a:r>
          </a:p>
        </p:txBody>
      </p:sp>
      <p:pic>
        <p:nvPicPr>
          <p:cNvPr id="6" name="Picture 5">
            <a:extLst>
              <a:ext uri="{FF2B5EF4-FFF2-40B4-BE49-F238E27FC236}">
                <a16:creationId xmlns:a16="http://schemas.microsoft.com/office/drawing/2014/main" id="{6B307225-DED4-4FC8-B317-702C90D59404}"/>
              </a:ext>
            </a:extLst>
          </p:cNvPr>
          <p:cNvPicPr>
            <a:picLocks noChangeAspect="1"/>
          </p:cNvPicPr>
          <p:nvPr/>
        </p:nvPicPr>
        <p:blipFill>
          <a:blip r:embed="rId3"/>
          <a:stretch>
            <a:fillRect/>
          </a:stretch>
        </p:blipFill>
        <p:spPr>
          <a:xfrm>
            <a:off x="2717090" y="1975779"/>
            <a:ext cx="6757817" cy="4573094"/>
          </a:xfrm>
          <a:prstGeom prst="rect">
            <a:avLst/>
          </a:prstGeom>
          <a:ln>
            <a:solidFill>
              <a:schemeClr val="tx1"/>
            </a:solidFill>
          </a:ln>
        </p:spPr>
      </p:pic>
    </p:spTree>
    <p:extLst>
      <p:ext uri="{BB962C8B-B14F-4D97-AF65-F5344CB8AC3E}">
        <p14:creationId xmlns:p14="http://schemas.microsoft.com/office/powerpoint/2010/main" val="2278517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SEQUENCE DIAGRAMS</a:t>
            </a:r>
          </a:p>
        </p:txBody>
      </p:sp>
      <p:sp>
        <p:nvSpPr>
          <p:cNvPr id="5" name="Title 1">
            <a:extLst>
              <a:ext uri="{FF2B5EF4-FFF2-40B4-BE49-F238E27FC236}">
                <a16:creationId xmlns:a16="http://schemas.microsoft.com/office/drawing/2014/main" id="{F62C5CAD-9FD7-4896-95B0-4B0B8A080C96}"/>
              </a:ext>
            </a:extLst>
          </p:cNvPr>
          <p:cNvSpPr txBox="1">
            <a:spLocks/>
          </p:cNvSpPr>
          <p:nvPr/>
        </p:nvSpPr>
        <p:spPr>
          <a:xfrm>
            <a:off x="2375847" y="1216123"/>
            <a:ext cx="7440305" cy="562708"/>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dirty="0">
                <a:solidFill>
                  <a:schemeClr val="bg1"/>
                </a:solidFill>
              </a:rPr>
              <a:t>ATTENDANCE</a:t>
            </a:r>
          </a:p>
        </p:txBody>
      </p:sp>
      <p:pic>
        <p:nvPicPr>
          <p:cNvPr id="7" name="Picture 6">
            <a:extLst>
              <a:ext uri="{FF2B5EF4-FFF2-40B4-BE49-F238E27FC236}">
                <a16:creationId xmlns:a16="http://schemas.microsoft.com/office/drawing/2014/main" id="{57FCB61C-AB12-410D-B587-47CEB8622507}"/>
              </a:ext>
            </a:extLst>
          </p:cNvPr>
          <p:cNvPicPr>
            <a:picLocks noChangeAspect="1"/>
          </p:cNvPicPr>
          <p:nvPr/>
        </p:nvPicPr>
        <p:blipFill>
          <a:blip r:embed="rId3"/>
          <a:stretch>
            <a:fillRect/>
          </a:stretch>
        </p:blipFill>
        <p:spPr>
          <a:xfrm>
            <a:off x="585836" y="2223452"/>
            <a:ext cx="11020327" cy="3932691"/>
          </a:xfrm>
          <a:prstGeom prst="rect">
            <a:avLst/>
          </a:prstGeom>
          <a:ln>
            <a:solidFill>
              <a:schemeClr val="tx1"/>
            </a:solidFill>
          </a:ln>
        </p:spPr>
      </p:pic>
    </p:spTree>
    <p:extLst>
      <p:ext uri="{BB962C8B-B14F-4D97-AF65-F5344CB8AC3E}">
        <p14:creationId xmlns:p14="http://schemas.microsoft.com/office/powerpoint/2010/main" val="3594632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SEQUENCE DIAGRAMS</a:t>
            </a:r>
          </a:p>
        </p:txBody>
      </p:sp>
      <p:sp>
        <p:nvSpPr>
          <p:cNvPr id="5" name="Title 1">
            <a:extLst>
              <a:ext uri="{FF2B5EF4-FFF2-40B4-BE49-F238E27FC236}">
                <a16:creationId xmlns:a16="http://schemas.microsoft.com/office/drawing/2014/main" id="{F62C5CAD-9FD7-4896-95B0-4B0B8A080C96}"/>
              </a:ext>
            </a:extLst>
          </p:cNvPr>
          <p:cNvSpPr txBox="1">
            <a:spLocks/>
          </p:cNvSpPr>
          <p:nvPr/>
        </p:nvSpPr>
        <p:spPr>
          <a:xfrm>
            <a:off x="2375847" y="1216123"/>
            <a:ext cx="7440305" cy="562708"/>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dirty="0">
                <a:solidFill>
                  <a:schemeClr val="bg1"/>
                </a:solidFill>
              </a:rPr>
              <a:t>MARKS AND GRADES</a:t>
            </a:r>
          </a:p>
        </p:txBody>
      </p:sp>
      <p:pic>
        <p:nvPicPr>
          <p:cNvPr id="6" name="Picture 5">
            <a:extLst>
              <a:ext uri="{FF2B5EF4-FFF2-40B4-BE49-F238E27FC236}">
                <a16:creationId xmlns:a16="http://schemas.microsoft.com/office/drawing/2014/main" id="{10A78A48-AA94-47BA-8C6F-1E36CA3E8793}"/>
              </a:ext>
            </a:extLst>
          </p:cNvPr>
          <p:cNvPicPr>
            <a:picLocks noChangeAspect="1"/>
          </p:cNvPicPr>
          <p:nvPr/>
        </p:nvPicPr>
        <p:blipFill>
          <a:blip r:embed="rId3"/>
          <a:stretch>
            <a:fillRect/>
          </a:stretch>
        </p:blipFill>
        <p:spPr>
          <a:xfrm>
            <a:off x="621005" y="2164055"/>
            <a:ext cx="10949989" cy="4169634"/>
          </a:xfrm>
          <a:prstGeom prst="rect">
            <a:avLst/>
          </a:prstGeom>
          <a:ln>
            <a:solidFill>
              <a:schemeClr val="tx1"/>
            </a:solidFill>
          </a:ln>
        </p:spPr>
      </p:pic>
    </p:spTree>
    <p:extLst>
      <p:ext uri="{BB962C8B-B14F-4D97-AF65-F5344CB8AC3E}">
        <p14:creationId xmlns:p14="http://schemas.microsoft.com/office/powerpoint/2010/main" val="20155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SEQUENCE DIAGRAMS</a:t>
            </a:r>
          </a:p>
        </p:txBody>
      </p:sp>
      <p:sp>
        <p:nvSpPr>
          <p:cNvPr id="5" name="Title 1">
            <a:extLst>
              <a:ext uri="{FF2B5EF4-FFF2-40B4-BE49-F238E27FC236}">
                <a16:creationId xmlns:a16="http://schemas.microsoft.com/office/drawing/2014/main" id="{F62C5CAD-9FD7-4896-95B0-4B0B8A080C96}"/>
              </a:ext>
            </a:extLst>
          </p:cNvPr>
          <p:cNvSpPr txBox="1">
            <a:spLocks/>
          </p:cNvSpPr>
          <p:nvPr/>
        </p:nvSpPr>
        <p:spPr>
          <a:xfrm>
            <a:off x="2375847" y="1216123"/>
            <a:ext cx="7440305" cy="562708"/>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dirty="0">
                <a:solidFill>
                  <a:schemeClr val="bg1"/>
                </a:solidFill>
              </a:rPr>
              <a:t>REPORT CARD GENERATION</a:t>
            </a:r>
          </a:p>
        </p:txBody>
      </p:sp>
      <p:pic>
        <p:nvPicPr>
          <p:cNvPr id="7" name="Picture 6">
            <a:extLst>
              <a:ext uri="{FF2B5EF4-FFF2-40B4-BE49-F238E27FC236}">
                <a16:creationId xmlns:a16="http://schemas.microsoft.com/office/drawing/2014/main" id="{211EE810-6041-45A5-80CB-2D0A1F328458}"/>
              </a:ext>
            </a:extLst>
          </p:cNvPr>
          <p:cNvPicPr>
            <a:picLocks noChangeAspect="1"/>
          </p:cNvPicPr>
          <p:nvPr/>
        </p:nvPicPr>
        <p:blipFill>
          <a:blip r:embed="rId3"/>
          <a:stretch>
            <a:fillRect/>
          </a:stretch>
        </p:blipFill>
        <p:spPr>
          <a:xfrm>
            <a:off x="466261" y="2214024"/>
            <a:ext cx="11259478" cy="4110346"/>
          </a:xfrm>
          <a:prstGeom prst="rect">
            <a:avLst/>
          </a:prstGeom>
          <a:ln>
            <a:solidFill>
              <a:schemeClr val="tx1"/>
            </a:solidFill>
          </a:ln>
        </p:spPr>
      </p:pic>
    </p:spTree>
    <p:extLst>
      <p:ext uri="{BB962C8B-B14F-4D97-AF65-F5344CB8AC3E}">
        <p14:creationId xmlns:p14="http://schemas.microsoft.com/office/powerpoint/2010/main" val="3607125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SEQUENCE DIAGRAMS</a:t>
            </a:r>
          </a:p>
        </p:txBody>
      </p:sp>
      <p:sp>
        <p:nvSpPr>
          <p:cNvPr id="5" name="Title 1">
            <a:extLst>
              <a:ext uri="{FF2B5EF4-FFF2-40B4-BE49-F238E27FC236}">
                <a16:creationId xmlns:a16="http://schemas.microsoft.com/office/drawing/2014/main" id="{F62C5CAD-9FD7-4896-95B0-4B0B8A080C96}"/>
              </a:ext>
            </a:extLst>
          </p:cNvPr>
          <p:cNvSpPr txBox="1">
            <a:spLocks/>
          </p:cNvSpPr>
          <p:nvPr/>
        </p:nvSpPr>
        <p:spPr>
          <a:xfrm>
            <a:off x="2375847" y="1003289"/>
            <a:ext cx="7440305" cy="562708"/>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dirty="0">
                <a:solidFill>
                  <a:schemeClr val="bg1"/>
                </a:solidFill>
              </a:rPr>
              <a:t>QUIZ</a:t>
            </a:r>
          </a:p>
        </p:txBody>
      </p:sp>
      <p:pic>
        <p:nvPicPr>
          <p:cNvPr id="6" name="Picture 5">
            <a:extLst>
              <a:ext uri="{FF2B5EF4-FFF2-40B4-BE49-F238E27FC236}">
                <a16:creationId xmlns:a16="http://schemas.microsoft.com/office/drawing/2014/main" id="{6AE3FCEE-F96B-4E54-A714-83EBAB687A22}"/>
              </a:ext>
            </a:extLst>
          </p:cNvPr>
          <p:cNvPicPr>
            <a:picLocks noChangeAspect="1"/>
          </p:cNvPicPr>
          <p:nvPr/>
        </p:nvPicPr>
        <p:blipFill>
          <a:blip r:embed="rId3"/>
          <a:stretch>
            <a:fillRect/>
          </a:stretch>
        </p:blipFill>
        <p:spPr>
          <a:xfrm>
            <a:off x="2375847" y="1637421"/>
            <a:ext cx="7440305" cy="4670593"/>
          </a:xfrm>
          <a:prstGeom prst="rect">
            <a:avLst/>
          </a:prstGeom>
          <a:ln>
            <a:solidFill>
              <a:schemeClr val="tx1"/>
            </a:solidFill>
          </a:ln>
        </p:spPr>
      </p:pic>
    </p:spTree>
    <p:extLst>
      <p:ext uri="{BB962C8B-B14F-4D97-AF65-F5344CB8AC3E}">
        <p14:creationId xmlns:p14="http://schemas.microsoft.com/office/powerpoint/2010/main" val="3102098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SEQUENCE DIAGRAMS</a:t>
            </a:r>
          </a:p>
        </p:txBody>
      </p:sp>
      <p:sp>
        <p:nvSpPr>
          <p:cNvPr id="5" name="Title 1">
            <a:extLst>
              <a:ext uri="{FF2B5EF4-FFF2-40B4-BE49-F238E27FC236}">
                <a16:creationId xmlns:a16="http://schemas.microsoft.com/office/drawing/2014/main" id="{F62C5CAD-9FD7-4896-95B0-4B0B8A080C96}"/>
              </a:ext>
            </a:extLst>
          </p:cNvPr>
          <p:cNvSpPr txBox="1">
            <a:spLocks/>
          </p:cNvSpPr>
          <p:nvPr/>
        </p:nvSpPr>
        <p:spPr>
          <a:xfrm>
            <a:off x="2375847" y="1074713"/>
            <a:ext cx="7440305" cy="562708"/>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dirty="0">
                <a:solidFill>
                  <a:schemeClr val="bg1"/>
                </a:solidFill>
              </a:rPr>
              <a:t>OVERALL SEQUENCE DIAGRAM</a:t>
            </a:r>
          </a:p>
        </p:txBody>
      </p:sp>
      <p:pic>
        <p:nvPicPr>
          <p:cNvPr id="7" name="Picture 6">
            <a:extLst>
              <a:ext uri="{FF2B5EF4-FFF2-40B4-BE49-F238E27FC236}">
                <a16:creationId xmlns:a16="http://schemas.microsoft.com/office/drawing/2014/main" id="{21439ED1-B334-4848-A704-58D6727C59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0658" y="0"/>
            <a:ext cx="7440305" cy="6985741"/>
          </a:xfrm>
          <a:prstGeom prst="rect">
            <a:avLst/>
          </a:prstGeom>
          <a:solidFill>
            <a:schemeClr val="bg1"/>
          </a:solidFill>
          <a:ln>
            <a:solidFill>
              <a:schemeClr val="tx1"/>
            </a:solidFill>
          </a:ln>
        </p:spPr>
      </p:pic>
    </p:spTree>
    <p:extLst>
      <p:ext uri="{BB962C8B-B14F-4D97-AF65-F5344CB8AC3E}">
        <p14:creationId xmlns:p14="http://schemas.microsoft.com/office/powerpoint/2010/main" val="372287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1" name="Picture 5" descr="A picture containing honeycomb, tiled, indoor, outdoor object&#10;&#10;Description automatically generated">
            <a:extLst>
              <a:ext uri="{FF2B5EF4-FFF2-40B4-BE49-F238E27FC236}">
                <a16:creationId xmlns:a16="http://schemas.microsoft.com/office/drawing/2014/main" id="{90F08784-7137-410E-AC6C-F0AC7D807983}"/>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2" name="Title 1">
            <a:extLst>
              <a:ext uri="{FF2B5EF4-FFF2-40B4-BE49-F238E27FC236}">
                <a16:creationId xmlns:a16="http://schemas.microsoft.com/office/drawing/2014/main" id="{486DAE39-CA09-470D-82F2-950D0B852A05}"/>
              </a:ext>
            </a:extLst>
          </p:cNvPr>
          <p:cNvSpPr>
            <a:spLocks noGrp="1"/>
          </p:cNvSpPr>
          <p:nvPr>
            <p:ph type="title"/>
          </p:nvPr>
        </p:nvSpPr>
        <p:spPr>
          <a:xfrm>
            <a:off x="3374653" y="2558855"/>
            <a:ext cx="5442693" cy="1740290"/>
          </a:xfrm>
          <a:effectLst>
            <a:outerShdw blurRad="38100" dist="12700" dir="2700000" algn="tl" rotWithShape="0">
              <a:prstClr val="black">
                <a:alpha val="40000"/>
              </a:prstClr>
            </a:outerShdw>
          </a:effectLst>
        </p:spPr>
        <p:txBody>
          <a:bodyPr anchor="ctr">
            <a:noAutofit/>
          </a:bodyPr>
          <a:lstStyle/>
          <a:p>
            <a:pPr algn="ctr"/>
            <a:r>
              <a:rPr lang="en-US" sz="6600" dirty="0">
                <a:solidFill>
                  <a:schemeClr val="bg1"/>
                </a:solidFill>
              </a:rPr>
              <a:t>WORK PLAN</a:t>
            </a:r>
          </a:p>
        </p:txBody>
      </p:sp>
    </p:spTree>
    <p:extLst>
      <p:ext uri="{BB962C8B-B14F-4D97-AF65-F5344CB8AC3E}">
        <p14:creationId xmlns:p14="http://schemas.microsoft.com/office/powerpoint/2010/main" val="1915612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GANTT CHART</a:t>
            </a:r>
          </a:p>
        </p:txBody>
      </p:sp>
      <p:pic>
        <p:nvPicPr>
          <p:cNvPr id="7" name="Picture 6">
            <a:extLst>
              <a:ext uri="{FF2B5EF4-FFF2-40B4-BE49-F238E27FC236}">
                <a16:creationId xmlns:a16="http://schemas.microsoft.com/office/drawing/2014/main" id="{8259C1A1-3FEA-47EC-8BBD-5FA76C66B7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0369" y="1216123"/>
            <a:ext cx="8231261" cy="5051406"/>
          </a:xfrm>
          <a:prstGeom prst="rect">
            <a:avLst/>
          </a:prstGeom>
          <a:solidFill>
            <a:schemeClr val="bg1"/>
          </a:solidFill>
          <a:ln>
            <a:noFill/>
          </a:ln>
        </p:spPr>
      </p:pic>
      <p:pic>
        <p:nvPicPr>
          <p:cNvPr id="8" name="Picture 7">
            <a:extLst>
              <a:ext uri="{FF2B5EF4-FFF2-40B4-BE49-F238E27FC236}">
                <a16:creationId xmlns:a16="http://schemas.microsoft.com/office/drawing/2014/main" id="{5531D0D6-EFD1-450B-8559-24F8FBCABA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9610" y="1157590"/>
            <a:ext cx="10885048" cy="5503462"/>
          </a:xfrm>
          <a:prstGeom prst="rect">
            <a:avLst/>
          </a:prstGeom>
          <a:noFill/>
          <a:ln>
            <a:solidFill>
              <a:schemeClr val="tx1"/>
            </a:solidFill>
          </a:ln>
        </p:spPr>
      </p:pic>
    </p:spTree>
    <p:extLst>
      <p:ext uri="{BB962C8B-B14F-4D97-AF65-F5344CB8AC3E}">
        <p14:creationId xmlns:p14="http://schemas.microsoft.com/office/powerpoint/2010/main" val="69416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1" name="Picture 5" descr="A picture containing honeycomb, tiled, indoor, outdoor object&#10;&#10;Description automatically generated">
            <a:extLst>
              <a:ext uri="{FF2B5EF4-FFF2-40B4-BE49-F238E27FC236}">
                <a16:creationId xmlns:a16="http://schemas.microsoft.com/office/drawing/2014/main" id="{90F08784-7137-410E-AC6C-F0AC7D807983}"/>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2" name="Title 1">
            <a:extLst>
              <a:ext uri="{FF2B5EF4-FFF2-40B4-BE49-F238E27FC236}">
                <a16:creationId xmlns:a16="http://schemas.microsoft.com/office/drawing/2014/main" id="{486DAE39-CA09-470D-82F2-950D0B852A05}"/>
              </a:ext>
            </a:extLst>
          </p:cNvPr>
          <p:cNvSpPr>
            <a:spLocks noGrp="1"/>
          </p:cNvSpPr>
          <p:nvPr>
            <p:ph type="title"/>
          </p:nvPr>
        </p:nvSpPr>
        <p:spPr>
          <a:xfrm>
            <a:off x="675250" y="2803576"/>
            <a:ext cx="3432516" cy="625424"/>
          </a:xfrm>
          <a:effectLst>
            <a:outerShdw blurRad="38100" dist="12700" dir="2700000" algn="tl" rotWithShape="0">
              <a:prstClr val="black">
                <a:alpha val="40000"/>
              </a:prstClr>
            </a:outerShdw>
          </a:effectLst>
        </p:spPr>
        <p:txBody>
          <a:bodyPr anchor="ctr">
            <a:noAutofit/>
          </a:bodyPr>
          <a:lstStyle/>
          <a:p>
            <a:pPr algn="ctr"/>
            <a:r>
              <a:rPr lang="en-US" sz="6600" dirty="0">
                <a:solidFill>
                  <a:schemeClr val="bg1"/>
                </a:solidFill>
              </a:rPr>
              <a:t>WBS</a:t>
            </a:r>
          </a:p>
        </p:txBody>
      </p:sp>
      <p:pic>
        <p:nvPicPr>
          <p:cNvPr id="5" name="Picture 4">
            <a:extLst>
              <a:ext uri="{FF2B5EF4-FFF2-40B4-BE49-F238E27FC236}">
                <a16:creationId xmlns:a16="http://schemas.microsoft.com/office/drawing/2014/main" id="{D01CD3BA-C579-4AD9-A410-DCAA139604AB}"/>
              </a:ext>
            </a:extLst>
          </p:cNvPr>
          <p:cNvPicPr>
            <a:picLocks noChangeAspect="1"/>
          </p:cNvPicPr>
          <p:nvPr/>
        </p:nvPicPr>
        <p:blipFill>
          <a:blip r:embed="rId3"/>
          <a:stretch>
            <a:fillRect/>
          </a:stretch>
        </p:blipFill>
        <p:spPr>
          <a:xfrm>
            <a:off x="5310689" y="742823"/>
            <a:ext cx="6206061" cy="5701047"/>
          </a:xfrm>
          <a:prstGeom prst="rect">
            <a:avLst/>
          </a:prstGeom>
        </p:spPr>
      </p:pic>
      <p:pic>
        <p:nvPicPr>
          <p:cNvPr id="4" name="Picture 3">
            <a:extLst>
              <a:ext uri="{FF2B5EF4-FFF2-40B4-BE49-F238E27FC236}">
                <a16:creationId xmlns:a16="http://schemas.microsoft.com/office/drawing/2014/main" id="{BA853677-A78C-4BD7-8D26-771B80296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30" y="1942742"/>
            <a:ext cx="11580539" cy="4172435"/>
          </a:xfrm>
          <a:prstGeom prst="rect">
            <a:avLst/>
          </a:prstGeom>
          <a:ln>
            <a:solidFill>
              <a:schemeClr val="tx1"/>
            </a:solidFill>
          </a:ln>
        </p:spPr>
      </p:pic>
    </p:spTree>
    <p:extLst>
      <p:ext uri="{BB962C8B-B14F-4D97-AF65-F5344CB8AC3E}">
        <p14:creationId xmlns:p14="http://schemas.microsoft.com/office/powerpoint/2010/main" val="178822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1" name="Picture 5" descr="A picture containing honeycomb, tiled, indoor, outdoor object&#10;&#10;Description automatically generated">
            <a:extLst>
              <a:ext uri="{FF2B5EF4-FFF2-40B4-BE49-F238E27FC236}">
                <a16:creationId xmlns:a16="http://schemas.microsoft.com/office/drawing/2014/main" id="{90F08784-7137-410E-AC6C-F0AC7D807983}"/>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2" name="Title 1">
            <a:extLst>
              <a:ext uri="{FF2B5EF4-FFF2-40B4-BE49-F238E27FC236}">
                <a16:creationId xmlns:a16="http://schemas.microsoft.com/office/drawing/2014/main" id="{486DAE39-CA09-470D-82F2-950D0B852A05}"/>
              </a:ext>
            </a:extLst>
          </p:cNvPr>
          <p:cNvSpPr>
            <a:spLocks noGrp="1"/>
          </p:cNvSpPr>
          <p:nvPr>
            <p:ph type="title"/>
          </p:nvPr>
        </p:nvSpPr>
        <p:spPr>
          <a:xfrm>
            <a:off x="3186332" y="2803576"/>
            <a:ext cx="5819335" cy="625424"/>
          </a:xfrm>
          <a:effectLst>
            <a:outerShdw blurRad="38100" dist="12700" dir="2700000" algn="tl" rotWithShape="0">
              <a:prstClr val="black">
                <a:alpha val="40000"/>
              </a:prstClr>
            </a:outerShdw>
          </a:effectLst>
        </p:spPr>
        <p:txBody>
          <a:bodyPr anchor="ctr">
            <a:noAutofit/>
          </a:bodyPr>
          <a:lstStyle/>
          <a:p>
            <a:pPr algn="ctr"/>
            <a:r>
              <a:rPr lang="en-US" sz="6000" dirty="0">
                <a:solidFill>
                  <a:schemeClr val="bg1"/>
                </a:solidFill>
              </a:rPr>
              <a:t>TEST CASES</a:t>
            </a:r>
          </a:p>
        </p:txBody>
      </p:sp>
      <p:pic>
        <p:nvPicPr>
          <p:cNvPr id="6" name="Picture 5">
            <a:extLst>
              <a:ext uri="{FF2B5EF4-FFF2-40B4-BE49-F238E27FC236}">
                <a16:creationId xmlns:a16="http://schemas.microsoft.com/office/drawing/2014/main" id="{CB1E02AC-66C8-4637-B8CD-2D7665A5C7A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0153" y="0"/>
            <a:ext cx="8285871" cy="6739040"/>
          </a:xfrm>
          <a:prstGeom prst="rect">
            <a:avLst/>
          </a:prstGeom>
          <a:solidFill>
            <a:schemeClr val="bg1"/>
          </a:solidFill>
          <a:ln>
            <a:noFill/>
          </a:ln>
        </p:spPr>
      </p:pic>
    </p:spTree>
    <p:extLst>
      <p:ext uri="{BB962C8B-B14F-4D97-AF65-F5344CB8AC3E}">
        <p14:creationId xmlns:p14="http://schemas.microsoft.com/office/powerpoint/2010/main" val="155227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860B5-4C8B-4A85-9C61-6C38237A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88D8DB-F336-4940-A141-657B45C9F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honeycomb, tiled, indoor, outdoor object&#10;&#10;Description automatically generated">
            <a:extLst>
              <a:ext uri="{FF2B5EF4-FFF2-40B4-BE49-F238E27FC236}">
                <a16:creationId xmlns:a16="http://schemas.microsoft.com/office/drawing/2014/main" id="{48767DF7-5DF4-4340-8F8D-80503A31257E}"/>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14" name="Rectangle 5">
            <a:extLst>
              <a:ext uri="{FF2B5EF4-FFF2-40B4-BE49-F238E27FC236}">
                <a16:creationId xmlns:a16="http://schemas.microsoft.com/office/drawing/2014/main" id="{59F0F49B-3281-41C6-B073-D00425151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1" y="1028406"/>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A9C077-A10C-4428-9858-9A356BF61036}"/>
              </a:ext>
            </a:extLst>
          </p:cNvPr>
          <p:cNvSpPr>
            <a:spLocks noGrp="1"/>
          </p:cNvSpPr>
          <p:nvPr>
            <p:ph type="title"/>
          </p:nvPr>
        </p:nvSpPr>
        <p:spPr>
          <a:xfrm>
            <a:off x="1424940" y="1700294"/>
            <a:ext cx="3246119" cy="2608006"/>
          </a:xfrm>
        </p:spPr>
        <p:txBody>
          <a:bodyPr anchor="ctr">
            <a:normAutofit/>
          </a:bodyPr>
          <a:lstStyle/>
          <a:p>
            <a:pPr algn="ctr"/>
            <a:r>
              <a:rPr lang="en-US" sz="6000"/>
              <a:t>Features</a:t>
            </a:r>
          </a:p>
        </p:txBody>
      </p:sp>
      <p:sp>
        <p:nvSpPr>
          <p:cNvPr id="3" name="Content Placeholder 2">
            <a:extLst>
              <a:ext uri="{FF2B5EF4-FFF2-40B4-BE49-F238E27FC236}">
                <a16:creationId xmlns:a16="http://schemas.microsoft.com/office/drawing/2014/main" id="{7E0A39C8-DC2D-44A0-A03B-EB574CDC6C4A}"/>
              </a:ext>
            </a:extLst>
          </p:cNvPr>
          <p:cNvSpPr>
            <a:spLocks noGrp="1"/>
          </p:cNvSpPr>
          <p:nvPr>
            <p:ph idx="1"/>
          </p:nvPr>
        </p:nvSpPr>
        <p:spPr>
          <a:xfrm>
            <a:off x="5479659" y="534988"/>
            <a:ext cx="6334154" cy="6050754"/>
          </a:xfrm>
          <a:effectLst>
            <a:outerShdw blurRad="50800" dist="12700" dir="2700000" algn="tl" rotWithShape="0">
              <a:prstClr val="black">
                <a:alpha val="40000"/>
              </a:prstClr>
            </a:outerShdw>
          </a:effectLst>
        </p:spPr>
        <p:txBody>
          <a:bodyPr vert="horz" lIns="91440" tIns="45720" rIns="91440" bIns="45720" rtlCol="0" anchor="ctr">
            <a:normAutofit/>
          </a:bodyPr>
          <a:lstStyle/>
          <a:p>
            <a:pPr algn="ctr">
              <a:lnSpc>
                <a:spcPct val="100000"/>
              </a:lnSpc>
            </a:pPr>
            <a:r>
              <a:rPr lang="en-US" dirty="0">
                <a:solidFill>
                  <a:schemeClr val="bg1"/>
                </a:solidFill>
                <a:ea typeface="+mn-lt"/>
                <a:cs typeface="+mn-lt"/>
              </a:rPr>
              <a:t>1. It provides a single source of data repository for streamlining your business processes and reporting purposes.</a:t>
            </a:r>
          </a:p>
          <a:p>
            <a:pPr algn="ctr">
              <a:lnSpc>
                <a:spcPct val="100000"/>
              </a:lnSpc>
            </a:pPr>
            <a:r>
              <a:rPr lang="en-US" dirty="0">
                <a:solidFill>
                  <a:schemeClr val="bg1"/>
                </a:solidFill>
                <a:ea typeface="+mn-lt"/>
                <a:cs typeface="+mn-lt"/>
              </a:rPr>
              <a:t> 2. It has a simple user interface and is intuitive. This ensures that the users spend less time in learning the system and hence, increase their productivity. </a:t>
            </a:r>
          </a:p>
          <a:p>
            <a:pPr algn="ctr">
              <a:lnSpc>
                <a:spcPct val="100000"/>
              </a:lnSpc>
            </a:pPr>
            <a:r>
              <a:rPr lang="en-US" dirty="0">
                <a:solidFill>
                  <a:schemeClr val="bg1"/>
                </a:solidFill>
                <a:ea typeface="+mn-lt"/>
                <a:cs typeface="+mn-lt"/>
              </a:rPr>
              <a:t>3. Efficient security features provide data privacy and maintains data integrity. </a:t>
            </a:r>
          </a:p>
          <a:p>
            <a:pPr algn="ctr">
              <a:lnSpc>
                <a:spcPct val="100000"/>
              </a:lnSpc>
            </a:pPr>
            <a:r>
              <a:rPr lang="en-US" dirty="0">
                <a:solidFill>
                  <a:schemeClr val="bg1"/>
                </a:solidFill>
                <a:ea typeface="+mn-lt"/>
                <a:cs typeface="+mn-lt"/>
              </a:rPr>
              <a:t>4. Enables easy modifications, easy collaboration over the internet and offers complete lifecycle management for your business processes. </a:t>
            </a:r>
          </a:p>
          <a:p>
            <a:pPr algn="ctr">
              <a:lnSpc>
                <a:spcPct val="100000"/>
              </a:lnSpc>
            </a:pPr>
            <a:r>
              <a:rPr lang="en-US" dirty="0">
                <a:solidFill>
                  <a:schemeClr val="bg1"/>
                </a:solidFill>
                <a:ea typeface="+mn-lt"/>
                <a:cs typeface="+mn-lt"/>
              </a:rPr>
              <a:t>5. Supports your institution’s daily operations by eliminating duplicate data entry, sharing the most up-to-date information, maintaining a detailed history of essential records</a:t>
            </a:r>
            <a:endParaRPr lang="en-US" dirty="0">
              <a:solidFill>
                <a:schemeClr val="bg1"/>
              </a:solidFill>
            </a:endParaRPr>
          </a:p>
        </p:txBody>
      </p:sp>
      <p:grpSp>
        <p:nvGrpSpPr>
          <p:cNvPr id="16" name="Group 15">
            <a:extLst>
              <a:ext uri="{FF2B5EF4-FFF2-40B4-BE49-F238E27FC236}">
                <a16:creationId xmlns:a16="http://schemas.microsoft.com/office/drawing/2014/main" id="{BD2492B2-B8B7-4A51-ABA9-EB4480F77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9" y="4550150"/>
            <a:ext cx="867485" cy="115439"/>
            <a:chOff x="8910933" y="1861308"/>
            <a:chExt cx="867485" cy="115439"/>
          </a:xfrm>
        </p:grpSpPr>
        <p:sp>
          <p:nvSpPr>
            <p:cNvPr id="17" name="Rectangle 16">
              <a:extLst>
                <a:ext uri="{FF2B5EF4-FFF2-40B4-BE49-F238E27FC236}">
                  <a16:creationId xmlns:a16="http://schemas.microsoft.com/office/drawing/2014/main" id="{EE25C357-E66E-42A1-A409-1235486B5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6318FBB-DA09-4FF6-B480-C513819F1B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7E98EC-5AA4-4A5A-9F6D-20968E3A5E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30DE9CB-4267-487A-915E-5665607E9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22" name="Rectangle 21">
              <a:extLst>
                <a:ext uri="{FF2B5EF4-FFF2-40B4-BE49-F238E27FC236}">
                  <a16:creationId xmlns:a16="http://schemas.microsoft.com/office/drawing/2014/main" id="{E237361B-A61F-4EEA-8554-10DEFF0AB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3" name="Straight Connector 22">
              <a:extLst>
                <a:ext uri="{FF2B5EF4-FFF2-40B4-BE49-F238E27FC236}">
                  <a16:creationId xmlns:a16="http://schemas.microsoft.com/office/drawing/2014/main" id="{BBBC8A6A-A883-4F9C-82BA-607223F36C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34343E-05EC-4327-BA72-FD68FF049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9709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athroom, indoor, white, sink&#10;&#10;Description automatically generated">
            <a:extLst>
              <a:ext uri="{FF2B5EF4-FFF2-40B4-BE49-F238E27FC236}">
                <a16:creationId xmlns:a16="http://schemas.microsoft.com/office/drawing/2014/main" id="{66BE27DA-28D4-4CC6-91B1-372009FF5631}"/>
              </a:ext>
            </a:extLst>
          </p:cNvPr>
          <p:cNvPicPr>
            <a:picLocks noChangeAspect="1"/>
          </p:cNvPicPr>
          <p:nvPr/>
        </p:nvPicPr>
        <p:blipFill rotWithShape="1">
          <a:blip r:embed="rId2">
            <a:alphaModFix amt="40000"/>
          </a:blip>
          <a:srcRect t="8744" b="16128"/>
          <a:stretch/>
        </p:blipFill>
        <p:spPr>
          <a:xfrm>
            <a:off x="20" y="10"/>
            <a:ext cx="12191979" cy="6869638"/>
          </a:xfrm>
          <a:prstGeom prst="rect">
            <a:avLst/>
          </a:prstGeom>
        </p:spPr>
      </p:pic>
      <p:sp>
        <p:nvSpPr>
          <p:cNvPr id="2" name="Title 1">
            <a:extLst>
              <a:ext uri="{FF2B5EF4-FFF2-40B4-BE49-F238E27FC236}">
                <a16:creationId xmlns:a16="http://schemas.microsoft.com/office/drawing/2014/main" id="{79B9AA43-B3FA-4865-88AD-CEB3A254BF5D}"/>
              </a:ext>
            </a:extLst>
          </p:cNvPr>
          <p:cNvSpPr>
            <a:spLocks noGrp="1"/>
          </p:cNvSpPr>
          <p:nvPr>
            <p:ph type="title"/>
          </p:nvPr>
        </p:nvSpPr>
        <p:spPr>
          <a:xfrm>
            <a:off x="1593910" y="271462"/>
            <a:ext cx="8718430" cy="705083"/>
          </a:xfrm>
          <a:effectLst>
            <a:outerShdw blurRad="50800" dist="12700" dir="2700000" algn="tl" rotWithShape="0">
              <a:prstClr val="black">
                <a:alpha val="40000"/>
              </a:prstClr>
            </a:outerShdw>
          </a:effectLst>
        </p:spPr>
        <p:txBody>
          <a:bodyPr>
            <a:normAutofit/>
          </a:bodyPr>
          <a:lstStyle/>
          <a:p>
            <a:pPr algn="ctr"/>
            <a:r>
              <a:rPr lang="en-US">
                <a:solidFill>
                  <a:schemeClr val="tx1"/>
                </a:solidFill>
              </a:rPr>
              <a:t>Module Description</a:t>
            </a:r>
          </a:p>
        </p:txBody>
      </p:sp>
      <p:sp>
        <p:nvSpPr>
          <p:cNvPr id="3" name="Content Placeholder 2">
            <a:extLst>
              <a:ext uri="{FF2B5EF4-FFF2-40B4-BE49-F238E27FC236}">
                <a16:creationId xmlns:a16="http://schemas.microsoft.com/office/drawing/2014/main" id="{9C17284A-F5B8-47BA-AC90-5D42FC980284}"/>
              </a:ext>
            </a:extLst>
          </p:cNvPr>
          <p:cNvSpPr>
            <a:spLocks noGrp="1"/>
          </p:cNvSpPr>
          <p:nvPr>
            <p:ph idx="1"/>
          </p:nvPr>
        </p:nvSpPr>
        <p:spPr>
          <a:xfrm>
            <a:off x="975556" y="1161779"/>
            <a:ext cx="10443294" cy="4416636"/>
          </a:xfrm>
          <a:effectLst>
            <a:outerShdw blurRad="50800" dist="12700" dir="2700000" algn="tl" rotWithShape="0">
              <a:prstClr val="black">
                <a:alpha val="40000"/>
              </a:prstClr>
            </a:outerShdw>
          </a:effectLst>
        </p:spPr>
        <p:txBody>
          <a:bodyPr vert="horz" lIns="91440" tIns="45720" rIns="91440" bIns="45720" rtlCol="0" anchor="t">
            <a:noAutofit/>
          </a:bodyPr>
          <a:lstStyle/>
          <a:p>
            <a:pPr algn="ctr">
              <a:lnSpc>
                <a:spcPct val="100000"/>
              </a:lnSpc>
            </a:pPr>
            <a:r>
              <a:rPr lang="en-US" b="1">
                <a:solidFill>
                  <a:schemeClr val="tx1"/>
                </a:solidFill>
                <a:ea typeface="+mn-lt"/>
                <a:cs typeface="+mn-lt"/>
              </a:rPr>
              <a:t>1. ADMIN LOGIN</a:t>
            </a:r>
            <a:r>
              <a:rPr lang="en-US">
                <a:solidFill>
                  <a:schemeClr val="tx1"/>
                </a:solidFill>
                <a:ea typeface="+mn-lt"/>
                <a:cs typeface="+mn-lt"/>
              </a:rPr>
              <a:t> </a:t>
            </a:r>
          </a:p>
          <a:p>
            <a:pPr algn="ctr">
              <a:lnSpc>
                <a:spcPct val="100000"/>
              </a:lnSpc>
            </a:pPr>
            <a:r>
              <a:rPr lang="en-US">
                <a:solidFill>
                  <a:schemeClr val="tx1"/>
                </a:solidFill>
                <a:ea typeface="+mn-lt"/>
                <a:cs typeface="+mn-lt"/>
              </a:rPr>
              <a:t>The admin of the software can manage the operations and can maintain the software and also check if there is any failure in the system. </a:t>
            </a:r>
            <a:endParaRPr lang="en-US">
              <a:solidFill>
                <a:schemeClr val="tx1"/>
              </a:solidFill>
            </a:endParaRPr>
          </a:p>
          <a:p>
            <a:pPr algn="ctr">
              <a:lnSpc>
                <a:spcPct val="100000"/>
              </a:lnSpc>
            </a:pPr>
            <a:r>
              <a:rPr lang="en-US">
                <a:solidFill>
                  <a:schemeClr val="tx1"/>
                </a:solidFill>
                <a:ea typeface="+mn-lt"/>
                <a:cs typeface="+mn-lt"/>
              </a:rPr>
              <a:t>SPECIFICATION: Place holders for username &amp; password. A submit button with university logo and information. </a:t>
            </a:r>
            <a:endParaRPr lang="en-US">
              <a:solidFill>
                <a:schemeClr val="tx1"/>
              </a:solidFill>
            </a:endParaRPr>
          </a:p>
          <a:p>
            <a:pPr algn="ctr">
              <a:lnSpc>
                <a:spcPct val="100000"/>
              </a:lnSpc>
            </a:pPr>
            <a:r>
              <a:rPr lang="en-US" b="1">
                <a:solidFill>
                  <a:schemeClr val="tx1"/>
                </a:solidFill>
                <a:ea typeface="+mn-lt"/>
                <a:cs typeface="+mn-lt"/>
              </a:rPr>
              <a:t>2. ANNOUNCEMENTS</a:t>
            </a:r>
          </a:p>
          <a:p>
            <a:pPr algn="ctr">
              <a:lnSpc>
                <a:spcPct val="100000"/>
              </a:lnSpc>
            </a:pPr>
            <a:r>
              <a:rPr lang="en-US">
                <a:solidFill>
                  <a:schemeClr val="tx1"/>
                </a:solidFill>
                <a:ea typeface="+mn-lt"/>
                <a:cs typeface="+mn-lt"/>
              </a:rPr>
              <a:t> Here the students and the staff members can view all the important information regarding any current events or academic announcements in this section. SPECIFICATION: Announcement as title, all entered announcements to be displayed in bulletin points.</a:t>
            </a:r>
            <a:endParaRPr lang="en-US">
              <a:solidFill>
                <a:schemeClr val="tx1"/>
              </a:solidFill>
            </a:endParaRPr>
          </a:p>
          <a:p>
            <a:pPr algn="ctr">
              <a:lnSpc>
                <a:spcPct val="100000"/>
              </a:lnSpc>
            </a:pPr>
            <a:r>
              <a:rPr lang="en-US" b="1">
                <a:solidFill>
                  <a:schemeClr val="tx1"/>
                </a:solidFill>
                <a:ea typeface="+mn-lt"/>
                <a:cs typeface="+mn-lt"/>
              </a:rPr>
              <a:t>3. STAFF LOGIN </a:t>
            </a:r>
          </a:p>
          <a:p>
            <a:pPr algn="ctr">
              <a:lnSpc>
                <a:spcPct val="100000"/>
              </a:lnSpc>
            </a:pPr>
            <a:r>
              <a:rPr lang="en-US">
                <a:solidFill>
                  <a:schemeClr val="tx1"/>
                </a:solidFill>
                <a:ea typeface="+mn-lt"/>
                <a:cs typeface="+mn-lt"/>
              </a:rPr>
              <a:t>The registered staff members can enter their credentials and also can manipulate their profiles. </a:t>
            </a:r>
            <a:endParaRPr lang="en-US">
              <a:solidFill>
                <a:schemeClr val="tx1"/>
              </a:solidFill>
            </a:endParaRPr>
          </a:p>
          <a:p>
            <a:pPr algn="ctr">
              <a:lnSpc>
                <a:spcPct val="100000"/>
              </a:lnSpc>
            </a:pPr>
            <a:r>
              <a:rPr lang="en-US">
                <a:solidFill>
                  <a:schemeClr val="tx1"/>
                </a:solidFill>
                <a:ea typeface="+mn-lt"/>
                <a:cs typeface="+mn-lt"/>
              </a:rPr>
              <a:t>SPECIFICATION: Place holders for username &amp; password. A submit button.</a:t>
            </a:r>
            <a:endParaRPr lang="en-US">
              <a:solidFill>
                <a:schemeClr val="tx1"/>
              </a:solidFill>
            </a:endParaRPr>
          </a:p>
        </p:txBody>
      </p:sp>
      <p:grpSp>
        <p:nvGrpSpPr>
          <p:cNvPr id="13" name="Group 12">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4" name="Rectangle 13">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410742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athroom, indoor, white, sink&#10;&#10;Description automatically generated">
            <a:extLst>
              <a:ext uri="{FF2B5EF4-FFF2-40B4-BE49-F238E27FC236}">
                <a16:creationId xmlns:a16="http://schemas.microsoft.com/office/drawing/2014/main" id="{B0B460C5-3787-4E41-AAE5-9ECD3F3858CF}"/>
              </a:ext>
            </a:extLst>
          </p:cNvPr>
          <p:cNvPicPr>
            <a:picLocks noChangeAspect="1"/>
          </p:cNvPicPr>
          <p:nvPr/>
        </p:nvPicPr>
        <p:blipFill rotWithShape="1">
          <a:blip r:embed="rId2">
            <a:alphaModFix amt="40000"/>
          </a:blip>
          <a:srcRect t="8744" b="16128"/>
          <a:stretch/>
        </p:blipFill>
        <p:spPr>
          <a:xfrm>
            <a:off x="20" y="10"/>
            <a:ext cx="12191979" cy="6869638"/>
          </a:xfrm>
          <a:prstGeom prst="rect">
            <a:avLst/>
          </a:prstGeom>
        </p:spPr>
      </p:pic>
      <p:sp>
        <p:nvSpPr>
          <p:cNvPr id="3" name="Content Placeholder 2">
            <a:extLst>
              <a:ext uri="{FF2B5EF4-FFF2-40B4-BE49-F238E27FC236}">
                <a16:creationId xmlns:a16="http://schemas.microsoft.com/office/drawing/2014/main" id="{A6CCC81D-23E2-4039-9E66-D43E632C61A6}"/>
              </a:ext>
            </a:extLst>
          </p:cNvPr>
          <p:cNvSpPr>
            <a:spLocks noGrp="1"/>
          </p:cNvSpPr>
          <p:nvPr>
            <p:ph idx="1"/>
          </p:nvPr>
        </p:nvSpPr>
        <p:spPr>
          <a:xfrm>
            <a:off x="987462" y="209278"/>
            <a:ext cx="10288513" cy="5523917"/>
          </a:xfrm>
          <a:effectLst>
            <a:outerShdw blurRad="50800" dist="12700" dir="2700000" algn="tl" rotWithShape="0">
              <a:prstClr val="black">
                <a:alpha val="40000"/>
              </a:prstClr>
            </a:outerShdw>
          </a:effectLst>
        </p:spPr>
        <p:txBody>
          <a:bodyPr vert="horz" lIns="91440" tIns="45720" rIns="91440" bIns="45720" rtlCol="0" anchor="t">
            <a:noAutofit/>
          </a:bodyPr>
          <a:lstStyle/>
          <a:p>
            <a:pPr algn="ctr">
              <a:lnSpc>
                <a:spcPct val="100000"/>
              </a:lnSpc>
            </a:pPr>
            <a:r>
              <a:rPr lang="en-US" b="1">
                <a:solidFill>
                  <a:schemeClr val="tx1"/>
                </a:solidFill>
                <a:ea typeface="+mn-lt"/>
                <a:cs typeface="+mn-lt"/>
              </a:rPr>
              <a:t>4. STUDENT REGISTERATION AND LOGIN:</a:t>
            </a:r>
          </a:p>
          <a:p>
            <a:pPr algn="ctr">
              <a:lnSpc>
                <a:spcPct val="100000"/>
              </a:lnSpc>
            </a:pPr>
            <a:r>
              <a:rPr lang="en-US">
                <a:solidFill>
                  <a:schemeClr val="tx1"/>
                </a:solidFill>
                <a:ea typeface="+mn-lt"/>
                <a:cs typeface="+mn-lt"/>
              </a:rPr>
              <a:t> Students need to register themselves into the system. Registered students can access the system by logging into it </a:t>
            </a:r>
          </a:p>
          <a:p>
            <a:pPr algn="ctr">
              <a:lnSpc>
                <a:spcPct val="100000"/>
              </a:lnSpc>
            </a:pPr>
            <a:r>
              <a:rPr lang="en-US">
                <a:solidFill>
                  <a:schemeClr val="tx1"/>
                </a:solidFill>
                <a:ea typeface="+mn-lt"/>
                <a:cs typeface="+mn-lt"/>
              </a:rPr>
              <a:t>SPECIFICATION (Register): Place holders for Name, Age, Gender, Course and all other information required. A placeholder for storing passport size photo of student. A button to save changes/Submit. SPECIFICATION (Login): Place holders for username &amp; password. A submit button. . </a:t>
            </a:r>
            <a:endParaRPr lang="en-US">
              <a:solidFill>
                <a:schemeClr val="tx1"/>
              </a:solidFill>
            </a:endParaRPr>
          </a:p>
          <a:p>
            <a:pPr algn="ctr">
              <a:lnSpc>
                <a:spcPct val="100000"/>
              </a:lnSpc>
            </a:pPr>
            <a:r>
              <a:rPr lang="en-US" b="1">
                <a:solidFill>
                  <a:schemeClr val="tx1"/>
                </a:solidFill>
                <a:ea typeface="+mn-lt"/>
                <a:cs typeface="+mn-lt"/>
              </a:rPr>
              <a:t>5. PROFILE UPDATION</a:t>
            </a:r>
            <a:r>
              <a:rPr lang="en-US">
                <a:solidFill>
                  <a:schemeClr val="tx1"/>
                </a:solidFill>
                <a:ea typeface="+mn-lt"/>
                <a:cs typeface="+mn-lt"/>
              </a:rPr>
              <a:t> </a:t>
            </a:r>
          </a:p>
          <a:p>
            <a:pPr algn="ctr">
              <a:lnSpc>
                <a:spcPct val="100000"/>
              </a:lnSpc>
            </a:pPr>
            <a:r>
              <a:rPr lang="en-US">
                <a:solidFill>
                  <a:schemeClr val="tx1"/>
                </a:solidFill>
                <a:ea typeface="+mn-lt"/>
                <a:cs typeface="+mn-lt"/>
              </a:rPr>
              <a:t>The system allows the Staff member as well as Students to update their profile. </a:t>
            </a:r>
            <a:endParaRPr lang="en-US">
              <a:solidFill>
                <a:schemeClr val="tx1"/>
              </a:solidFill>
            </a:endParaRPr>
          </a:p>
          <a:p>
            <a:pPr algn="ctr">
              <a:lnSpc>
                <a:spcPct val="100000"/>
              </a:lnSpc>
            </a:pPr>
            <a:r>
              <a:rPr lang="en-US">
                <a:solidFill>
                  <a:schemeClr val="tx1"/>
                </a:solidFill>
                <a:ea typeface="+mn-lt"/>
                <a:cs typeface="+mn-lt"/>
              </a:rPr>
              <a:t>SPECIFICATION: Displays profile. Modify Button. If clicked it allows to modify the data. Save changes button. </a:t>
            </a:r>
            <a:endParaRPr lang="en-US">
              <a:solidFill>
                <a:schemeClr val="tx1"/>
              </a:solidFill>
            </a:endParaRPr>
          </a:p>
          <a:p>
            <a:pPr algn="ctr">
              <a:lnSpc>
                <a:spcPct val="100000"/>
              </a:lnSpc>
            </a:pPr>
            <a:r>
              <a:rPr lang="en-US" b="1">
                <a:solidFill>
                  <a:schemeClr val="tx1"/>
                </a:solidFill>
                <a:ea typeface="+mn-lt"/>
                <a:cs typeface="+mn-lt"/>
              </a:rPr>
              <a:t>6. TIME TABLE </a:t>
            </a:r>
          </a:p>
          <a:p>
            <a:pPr algn="ctr">
              <a:lnSpc>
                <a:spcPct val="100000"/>
              </a:lnSpc>
            </a:pPr>
            <a:r>
              <a:rPr lang="en-US">
                <a:solidFill>
                  <a:schemeClr val="tx1"/>
                </a:solidFill>
                <a:ea typeface="+mn-lt"/>
                <a:cs typeface="+mn-lt"/>
              </a:rPr>
              <a:t>The staff can create and modify the time table of particular students under them. Both the staff and students can view the time table. </a:t>
            </a:r>
          </a:p>
          <a:p>
            <a:pPr algn="ctr">
              <a:lnSpc>
                <a:spcPct val="100000"/>
              </a:lnSpc>
            </a:pPr>
            <a:r>
              <a:rPr lang="en-US">
                <a:solidFill>
                  <a:schemeClr val="tx1"/>
                </a:solidFill>
                <a:ea typeface="+mn-lt"/>
                <a:cs typeface="+mn-lt"/>
              </a:rPr>
              <a:t>SPECIFICATION: Displays time table created by staff in a tabular form. </a:t>
            </a:r>
            <a:endParaRPr lang="en-US">
              <a:solidFill>
                <a:schemeClr val="tx1"/>
              </a:solidFill>
            </a:endParaRPr>
          </a:p>
          <a:p>
            <a:pPr algn="ctr">
              <a:lnSpc>
                <a:spcPct val="100000"/>
              </a:lnSpc>
            </a:pPr>
            <a:endParaRPr lang="en-US" sz="1100">
              <a:solidFill>
                <a:schemeClr val="tx1"/>
              </a:solidFill>
            </a:endParaRPr>
          </a:p>
        </p:txBody>
      </p:sp>
      <p:grpSp>
        <p:nvGrpSpPr>
          <p:cNvPr id="13" name="Group 12">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4" name="Rectangle 13">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940024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athroom, indoor, white, sink&#10;&#10;Description automatically generated">
            <a:extLst>
              <a:ext uri="{FF2B5EF4-FFF2-40B4-BE49-F238E27FC236}">
                <a16:creationId xmlns:a16="http://schemas.microsoft.com/office/drawing/2014/main" id="{5AFBF2EC-A80D-4031-9459-260FFE47DFF1}"/>
              </a:ext>
            </a:extLst>
          </p:cNvPr>
          <p:cNvPicPr>
            <a:picLocks noChangeAspect="1"/>
          </p:cNvPicPr>
          <p:nvPr/>
        </p:nvPicPr>
        <p:blipFill rotWithShape="1">
          <a:blip r:embed="rId2">
            <a:alphaModFix amt="40000"/>
          </a:blip>
          <a:srcRect t="8744" b="16128"/>
          <a:stretch/>
        </p:blipFill>
        <p:spPr>
          <a:xfrm>
            <a:off x="20" y="10"/>
            <a:ext cx="12191979" cy="6869638"/>
          </a:xfrm>
          <a:prstGeom prst="rect">
            <a:avLst/>
          </a:prstGeom>
        </p:spPr>
      </p:pic>
      <p:sp>
        <p:nvSpPr>
          <p:cNvPr id="3" name="Content Placeholder 2">
            <a:extLst>
              <a:ext uri="{FF2B5EF4-FFF2-40B4-BE49-F238E27FC236}">
                <a16:creationId xmlns:a16="http://schemas.microsoft.com/office/drawing/2014/main" id="{6E0DC98A-F303-4D83-8351-41DA6FF5C662}"/>
              </a:ext>
            </a:extLst>
          </p:cNvPr>
          <p:cNvSpPr>
            <a:spLocks noGrp="1"/>
          </p:cNvSpPr>
          <p:nvPr>
            <p:ph idx="1"/>
          </p:nvPr>
        </p:nvSpPr>
        <p:spPr>
          <a:xfrm>
            <a:off x="356431" y="518840"/>
            <a:ext cx="11574388" cy="5071480"/>
          </a:xfrm>
          <a:effectLst>
            <a:outerShdw blurRad="50800" dist="12700" dir="2700000" algn="tl" rotWithShape="0">
              <a:prstClr val="black">
                <a:alpha val="40000"/>
              </a:prstClr>
            </a:outerShdw>
          </a:effectLst>
        </p:spPr>
        <p:txBody>
          <a:bodyPr vert="horz" lIns="91440" tIns="45720" rIns="91440" bIns="45720" rtlCol="0" anchor="t">
            <a:normAutofit fontScale="92500" lnSpcReduction="10000"/>
          </a:bodyPr>
          <a:lstStyle/>
          <a:p>
            <a:pPr algn="ctr">
              <a:lnSpc>
                <a:spcPct val="100000"/>
              </a:lnSpc>
            </a:pPr>
            <a:r>
              <a:rPr lang="en-US" b="1">
                <a:solidFill>
                  <a:schemeClr val="tx1"/>
                </a:solidFill>
                <a:ea typeface="+mn-lt"/>
                <a:cs typeface="+mn-lt"/>
              </a:rPr>
              <a:t>7. ASSIGNMENTS</a:t>
            </a:r>
            <a:endParaRPr lang="en-US" b="1">
              <a:solidFill>
                <a:schemeClr val="tx1"/>
              </a:solidFill>
            </a:endParaRPr>
          </a:p>
          <a:p>
            <a:pPr algn="ctr">
              <a:lnSpc>
                <a:spcPct val="100000"/>
              </a:lnSpc>
            </a:pPr>
            <a:r>
              <a:rPr lang="en-US">
                <a:solidFill>
                  <a:schemeClr val="tx1"/>
                </a:solidFill>
                <a:ea typeface="+mn-lt"/>
                <a:cs typeface="+mn-lt"/>
              </a:rPr>
              <a:t>Staff members can assign digital assignments and projects to the students.</a:t>
            </a:r>
          </a:p>
          <a:p>
            <a:pPr algn="ctr">
              <a:lnSpc>
                <a:spcPct val="100000"/>
              </a:lnSpc>
            </a:pPr>
            <a:r>
              <a:rPr lang="en-US">
                <a:solidFill>
                  <a:schemeClr val="tx1"/>
                </a:solidFill>
                <a:ea typeface="+mn-lt"/>
                <a:cs typeface="+mn-lt"/>
              </a:rPr>
              <a:t>SPECIFICATION (staff): Option to create Topics and upload assignments under the respective topics. View button to display the summary of students who have submitted and the defaulters. SPECIFICATION (student): Download button to download the assignment uploaded by the faculty. Upload button to upload the assignment for student. Submit button to Submit.</a:t>
            </a:r>
            <a:endParaRPr lang="en-US">
              <a:solidFill>
                <a:schemeClr val="tx1"/>
              </a:solidFill>
            </a:endParaRPr>
          </a:p>
          <a:p>
            <a:pPr algn="ctr">
              <a:lnSpc>
                <a:spcPct val="100000"/>
              </a:lnSpc>
            </a:pPr>
            <a:r>
              <a:rPr lang="en-US" b="1">
                <a:solidFill>
                  <a:schemeClr val="tx1"/>
                </a:solidFill>
                <a:ea typeface="+mn-lt"/>
                <a:cs typeface="+mn-lt"/>
              </a:rPr>
              <a:t>8. MATERIALS</a:t>
            </a:r>
            <a:r>
              <a:rPr lang="en-US">
                <a:solidFill>
                  <a:schemeClr val="tx1"/>
                </a:solidFill>
                <a:ea typeface="+mn-lt"/>
                <a:cs typeface="+mn-lt"/>
              </a:rPr>
              <a:t> </a:t>
            </a:r>
          </a:p>
          <a:p>
            <a:pPr algn="ctr">
              <a:lnSpc>
                <a:spcPct val="100000"/>
              </a:lnSpc>
            </a:pPr>
            <a:r>
              <a:rPr lang="en-US">
                <a:solidFill>
                  <a:schemeClr val="tx1"/>
                </a:solidFill>
                <a:ea typeface="+mn-lt"/>
                <a:cs typeface="+mn-lt"/>
              </a:rPr>
              <a:t>Staff members can provide materials, books, notes and other reference materials required for the subject. </a:t>
            </a:r>
          </a:p>
          <a:p>
            <a:pPr algn="ctr">
              <a:lnSpc>
                <a:spcPct val="100000"/>
              </a:lnSpc>
            </a:pPr>
            <a:r>
              <a:rPr lang="en-US">
                <a:solidFill>
                  <a:schemeClr val="tx1"/>
                </a:solidFill>
                <a:ea typeface="+mn-lt"/>
                <a:cs typeface="+mn-lt"/>
              </a:rPr>
              <a:t>SPECIFICATION (staff): Option to create Topics and upload materials under the respective topics. SPECIFICATION (student): Download button to download the materials uploaded by the faculty. </a:t>
            </a:r>
          </a:p>
          <a:p>
            <a:pPr algn="ctr">
              <a:lnSpc>
                <a:spcPct val="100000"/>
              </a:lnSpc>
            </a:pPr>
            <a:r>
              <a:rPr lang="en-US" b="1">
                <a:solidFill>
                  <a:schemeClr val="tx1"/>
                </a:solidFill>
                <a:ea typeface="+mn-lt"/>
                <a:cs typeface="+mn-lt"/>
              </a:rPr>
              <a:t>9. ATTENDANCE REPORT </a:t>
            </a:r>
          </a:p>
          <a:p>
            <a:pPr algn="ctr">
              <a:lnSpc>
                <a:spcPct val="100000"/>
              </a:lnSpc>
            </a:pPr>
            <a:r>
              <a:rPr lang="en-US">
                <a:solidFill>
                  <a:schemeClr val="tx1"/>
                </a:solidFill>
                <a:ea typeface="+mn-lt"/>
                <a:cs typeface="+mn-lt"/>
              </a:rPr>
              <a:t>It will maintain daily attendance reports and generate automated overall report students wise. </a:t>
            </a:r>
          </a:p>
          <a:p>
            <a:pPr algn="ctr">
              <a:lnSpc>
                <a:spcPct val="100000"/>
              </a:lnSpc>
            </a:pPr>
            <a:r>
              <a:rPr lang="en-US">
                <a:solidFill>
                  <a:schemeClr val="tx1"/>
                </a:solidFill>
                <a:ea typeface="+mn-lt"/>
                <a:cs typeface="+mn-lt"/>
              </a:rPr>
              <a:t>SPECIFICATION (staff): List of students and a drop down by side of it. It will contain options of Present and Absent. </a:t>
            </a:r>
          </a:p>
          <a:p>
            <a:pPr algn="ctr">
              <a:lnSpc>
                <a:spcPct val="100000"/>
              </a:lnSpc>
            </a:pPr>
            <a:r>
              <a:rPr lang="en-US">
                <a:solidFill>
                  <a:schemeClr val="tx1"/>
                </a:solidFill>
                <a:ea typeface="+mn-lt"/>
                <a:cs typeface="+mn-lt"/>
              </a:rPr>
              <a:t>SPECIFICATION (student): View attendance in tabular form of all subjects </a:t>
            </a:r>
            <a:endParaRPr lang="en-US">
              <a:solidFill>
                <a:schemeClr val="tx1"/>
              </a:solidFill>
            </a:endParaRPr>
          </a:p>
        </p:txBody>
      </p:sp>
      <p:grpSp>
        <p:nvGrpSpPr>
          <p:cNvPr id="13" name="Group 12">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4" name="Rectangle 13">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17971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athroom, indoor, white, sink&#10;&#10;Description automatically generated">
            <a:extLst>
              <a:ext uri="{FF2B5EF4-FFF2-40B4-BE49-F238E27FC236}">
                <a16:creationId xmlns:a16="http://schemas.microsoft.com/office/drawing/2014/main" id="{CB5F1F71-3733-4219-88D2-98E3DD8DAB6E}"/>
              </a:ext>
            </a:extLst>
          </p:cNvPr>
          <p:cNvPicPr>
            <a:picLocks noChangeAspect="1"/>
          </p:cNvPicPr>
          <p:nvPr/>
        </p:nvPicPr>
        <p:blipFill rotWithShape="1">
          <a:blip r:embed="rId2">
            <a:alphaModFix amt="40000"/>
          </a:blip>
          <a:srcRect t="8744" b="16128"/>
          <a:stretch/>
        </p:blipFill>
        <p:spPr>
          <a:xfrm>
            <a:off x="20" y="10"/>
            <a:ext cx="12191979" cy="6869638"/>
          </a:xfrm>
          <a:prstGeom prst="rect">
            <a:avLst/>
          </a:prstGeom>
        </p:spPr>
      </p:pic>
      <p:sp>
        <p:nvSpPr>
          <p:cNvPr id="3" name="Content Placeholder 2">
            <a:extLst>
              <a:ext uri="{FF2B5EF4-FFF2-40B4-BE49-F238E27FC236}">
                <a16:creationId xmlns:a16="http://schemas.microsoft.com/office/drawing/2014/main" id="{01B971CB-2B30-4272-9498-0A5B615DB3B2}"/>
              </a:ext>
            </a:extLst>
          </p:cNvPr>
          <p:cNvSpPr>
            <a:spLocks noGrp="1"/>
          </p:cNvSpPr>
          <p:nvPr>
            <p:ph idx="1"/>
          </p:nvPr>
        </p:nvSpPr>
        <p:spPr>
          <a:xfrm>
            <a:off x="189743" y="244996"/>
            <a:ext cx="11669637" cy="5666792"/>
          </a:xfrm>
          <a:effectLst>
            <a:outerShdw blurRad="50800" dist="12700" dir="2700000" algn="tl" rotWithShape="0">
              <a:prstClr val="black">
                <a:alpha val="40000"/>
              </a:prstClr>
            </a:outerShdw>
          </a:effectLst>
        </p:spPr>
        <p:txBody>
          <a:bodyPr vert="horz" lIns="91440" tIns="45720" rIns="91440" bIns="45720" rtlCol="0" anchor="t">
            <a:noAutofit/>
          </a:bodyPr>
          <a:lstStyle/>
          <a:p>
            <a:pPr algn="ctr">
              <a:lnSpc>
                <a:spcPct val="100000"/>
              </a:lnSpc>
            </a:pPr>
            <a:r>
              <a:rPr lang="en-US" b="1">
                <a:solidFill>
                  <a:schemeClr val="tx1"/>
                </a:solidFill>
                <a:ea typeface="+mn-lt"/>
                <a:cs typeface="+mn-lt"/>
              </a:rPr>
              <a:t>10. MARKS &amp; GRADES</a:t>
            </a:r>
            <a:endParaRPr lang="en-US" b="1">
              <a:solidFill>
                <a:schemeClr val="tx1"/>
              </a:solidFill>
            </a:endParaRPr>
          </a:p>
          <a:p>
            <a:pPr algn="ctr">
              <a:lnSpc>
                <a:spcPct val="100000"/>
              </a:lnSpc>
            </a:pPr>
            <a:r>
              <a:rPr lang="en-US">
                <a:solidFill>
                  <a:schemeClr val="tx1"/>
                </a:solidFill>
                <a:ea typeface="+mn-lt"/>
                <a:cs typeface="+mn-lt"/>
              </a:rPr>
              <a:t> Here the system will allow the staff members to enter marks of the students subject wise or also individual student wise. The Grade system will operate automatically based on entered marks and class average. </a:t>
            </a:r>
            <a:endParaRPr lang="en-US">
              <a:solidFill>
                <a:schemeClr val="tx1"/>
              </a:solidFill>
            </a:endParaRPr>
          </a:p>
          <a:p>
            <a:pPr algn="ctr">
              <a:lnSpc>
                <a:spcPct val="100000"/>
              </a:lnSpc>
            </a:pPr>
            <a:r>
              <a:rPr lang="en-US">
                <a:solidFill>
                  <a:schemeClr val="tx1"/>
                </a:solidFill>
                <a:ea typeface="+mn-lt"/>
                <a:cs typeface="+mn-lt"/>
              </a:rPr>
              <a:t>SPECIFICATION (staff): Class/Subject wise categories. Entry of marks of students. Displaying student name and other details. Placeholder to enter marks. </a:t>
            </a:r>
          </a:p>
          <a:p>
            <a:pPr algn="ctr">
              <a:lnSpc>
                <a:spcPct val="100000"/>
              </a:lnSpc>
            </a:pPr>
            <a:r>
              <a:rPr lang="en-US">
                <a:solidFill>
                  <a:schemeClr val="tx1"/>
                </a:solidFill>
                <a:ea typeface="+mn-lt"/>
                <a:cs typeface="+mn-lt"/>
              </a:rPr>
              <a:t>SPECIFICATION (student): View marks and Grades respectively. </a:t>
            </a:r>
          </a:p>
          <a:p>
            <a:pPr algn="ctr">
              <a:lnSpc>
                <a:spcPct val="100000"/>
              </a:lnSpc>
            </a:pPr>
            <a:r>
              <a:rPr lang="en-US" b="1">
                <a:solidFill>
                  <a:schemeClr val="tx1"/>
                </a:solidFill>
                <a:ea typeface="+mn-lt"/>
                <a:cs typeface="+mn-lt"/>
              </a:rPr>
              <a:t>11. SEARCH </a:t>
            </a:r>
          </a:p>
          <a:p>
            <a:pPr algn="ctr">
              <a:lnSpc>
                <a:spcPct val="100000"/>
              </a:lnSpc>
            </a:pPr>
            <a:r>
              <a:rPr lang="en-US">
                <a:solidFill>
                  <a:schemeClr val="tx1"/>
                </a:solidFill>
                <a:ea typeface="+mn-lt"/>
                <a:cs typeface="+mn-lt"/>
              </a:rPr>
              <a:t>The Search operation will help staff members to navigate to a particular student and view their information, attendance reports, marks, grades etc. </a:t>
            </a:r>
          </a:p>
          <a:p>
            <a:pPr algn="ctr">
              <a:lnSpc>
                <a:spcPct val="100000"/>
              </a:lnSpc>
            </a:pPr>
            <a:r>
              <a:rPr lang="en-US">
                <a:solidFill>
                  <a:schemeClr val="tx1"/>
                </a:solidFill>
                <a:ea typeface="+mn-lt"/>
                <a:cs typeface="+mn-lt"/>
              </a:rPr>
              <a:t>SPECIFICATION (staff): Place holder to search Student name, Courses and easy navigation to different modules directly. </a:t>
            </a:r>
          </a:p>
          <a:p>
            <a:pPr algn="ctr">
              <a:lnSpc>
                <a:spcPct val="100000"/>
              </a:lnSpc>
            </a:pPr>
            <a:r>
              <a:rPr lang="en-US" b="1">
                <a:solidFill>
                  <a:schemeClr val="tx1"/>
                </a:solidFill>
                <a:ea typeface="+mn-lt"/>
                <a:cs typeface="+mn-lt"/>
              </a:rPr>
              <a:t>12. REPORT GENERATION </a:t>
            </a:r>
          </a:p>
          <a:p>
            <a:pPr algn="ctr">
              <a:lnSpc>
                <a:spcPct val="100000"/>
              </a:lnSpc>
            </a:pPr>
            <a:r>
              <a:rPr lang="en-US">
                <a:solidFill>
                  <a:schemeClr val="tx1"/>
                </a:solidFill>
                <a:ea typeface="+mn-lt"/>
                <a:cs typeface="+mn-lt"/>
              </a:rPr>
              <a:t>Here, the system allows Staff member as well as students to view and print the respective reports. </a:t>
            </a:r>
          </a:p>
          <a:p>
            <a:pPr algn="ctr">
              <a:lnSpc>
                <a:spcPct val="100000"/>
              </a:lnSpc>
            </a:pPr>
            <a:r>
              <a:rPr lang="en-US">
                <a:solidFill>
                  <a:schemeClr val="tx1"/>
                </a:solidFill>
                <a:ea typeface="+mn-lt"/>
                <a:cs typeface="+mn-lt"/>
              </a:rPr>
              <a:t>SPECIFICATION: Displays automated generated report by system based on marks, grades, evaluation of assignments done by staff. Print button to print the report. </a:t>
            </a:r>
            <a:endParaRPr lang="en-US">
              <a:solidFill>
                <a:schemeClr val="tx1"/>
              </a:solidFill>
            </a:endParaRPr>
          </a:p>
        </p:txBody>
      </p:sp>
      <p:grpSp>
        <p:nvGrpSpPr>
          <p:cNvPr id="13" name="Group 12">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4" name="Rectangle 13">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5229404"/>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7804E36-6605-4C15-AE05-652814944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60D5C27-8D3C-4B26-892C-65D34D694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7251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2703459-5B5E-4B0D-999D-DB8565B7F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4561" y="159026"/>
            <a:ext cx="5798876"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0D4D1AD1-A57B-4B6E-B03D-99D57122E902}"/>
              </a:ext>
            </a:extLst>
          </p:cNvPr>
          <p:cNvPicPr>
            <a:picLocks noChangeAspect="1"/>
          </p:cNvPicPr>
          <p:nvPr/>
        </p:nvPicPr>
        <p:blipFill rotWithShape="1">
          <a:blip r:embed="rId2">
            <a:alphaModFix amt="41000"/>
          </a:blip>
          <a:srcRect l="94" r="11204" b="-2"/>
          <a:stretch/>
        </p:blipFill>
        <p:spPr>
          <a:xfrm>
            <a:off x="1682" y="10"/>
            <a:ext cx="6096000" cy="6857990"/>
          </a:xfrm>
          <a:prstGeom prst="rect">
            <a:avLst/>
          </a:prstGeom>
        </p:spPr>
      </p:pic>
      <p:sp>
        <p:nvSpPr>
          <p:cNvPr id="2" name="Title 1">
            <a:extLst>
              <a:ext uri="{FF2B5EF4-FFF2-40B4-BE49-F238E27FC236}">
                <a16:creationId xmlns:a16="http://schemas.microsoft.com/office/drawing/2014/main" id="{479BC608-67DF-434C-921A-C953C3A91AF3}"/>
              </a:ext>
            </a:extLst>
          </p:cNvPr>
          <p:cNvSpPr>
            <a:spLocks noGrp="1"/>
          </p:cNvSpPr>
          <p:nvPr>
            <p:ph type="title"/>
          </p:nvPr>
        </p:nvSpPr>
        <p:spPr>
          <a:xfrm>
            <a:off x="933449" y="1066800"/>
            <a:ext cx="4229100" cy="4753429"/>
          </a:xfrm>
          <a:effectLst>
            <a:outerShdw blurRad="50800" dist="12700" dir="2700000" algn="tl" rotWithShape="0">
              <a:prstClr val="black">
                <a:alpha val="40000"/>
              </a:prstClr>
            </a:outerShdw>
          </a:effectLst>
        </p:spPr>
        <p:txBody>
          <a:bodyPr anchor="ctr">
            <a:normAutofit/>
          </a:bodyPr>
          <a:lstStyle/>
          <a:p>
            <a:pPr algn="ctr"/>
            <a:r>
              <a:rPr lang="en-US">
                <a:solidFill>
                  <a:schemeClr val="bg1"/>
                </a:solidFill>
              </a:rPr>
              <a:t>Applications utilized to design the project:</a:t>
            </a:r>
          </a:p>
        </p:txBody>
      </p:sp>
      <p:sp>
        <p:nvSpPr>
          <p:cNvPr id="3" name="Content Placeholder 2">
            <a:extLst>
              <a:ext uri="{FF2B5EF4-FFF2-40B4-BE49-F238E27FC236}">
                <a16:creationId xmlns:a16="http://schemas.microsoft.com/office/drawing/2014/main" id="{B0778746-8B2A-440A-A80A-19EAADE15036}"/>
              </a:ext>
            </a:extLst>
          </p:cNvPr>
          <p:cNvSpPr>
            <a:spLocks noGrp="1"/>
          </p:cNvSpPr>
          <p:nvPr>
            <p:ph idx="1"/>
          </p:nvPr>
        </p:nvSpPr>
        <p:spPr>
          <a:xfrm>
            <a:off x="7112794" y="862012"/>
            <a:ext cx="4038600" cy="4983172"/>
          </a:xfrm>
        </p:spPr>
        <p:txBody>
          <a:bodyPr vert="horz" lIns="91440" tIns="45720" rIns="91440" bIns="45720" rtlCol="0" anchor="t">
            <a:normAutofit fontScale="92500" lnSpcReduction="10000"/>
          </a:bodyPr>
          <a:lstStyle/>
          <a:p>
            <a:pPr algn="ctr"/>
            <a:r>
              <a:rPr lang="en-US" sz="2400" b="1" i="1" dirty="0"/>
              <a:t>Front End:</a:t>
            </a:r>
          </a:p>
          <a:p>
            <a:pPr algn="ctr"/>
            <a:r>
              <a:rPr lang="en-US" dirty="0"/>
              <a:t>HTML,CSS</a:t>
            </a:r>
          </a:p>
          <a:p>
            <a:pPr algn="ctr"/>
            <a:r>
              <a:rPr lang="en-US" sz="2400" b="1" i="1" dirty="0"/>
              <a:t>Back End:</a:t>
            </a:r>
          </a:p>
          <a:p>
            <a:pPr algn="ctr"/>
            <a:r>
              <a:rPr lang="en-US" dirty="0"/>
              <a:t>PHP</a:t>
            </a:r>
          </a:p>
          <a:p>
            <a:pPr algn="ctr"/>
            <a:r>
              <a:rPr lang="en-US" sz="2400" b="1" i="1" dirty="0"/>
              <a:t>Database:</a:t>
            </a:r>
          </a:p>
          <a:p>
            <a:pPr algn="ctr"/>
            <a:r>
              <a:rPr lang="en-US" dirty="0" err="1"/>
              <a:t>MySql</a:t>
            </a:r>
            <a:endParaRPr lang="en-US" dirty="0"/>
          </a:p>
          <a:p>
            <a:pPr algn="ctr"/>
            <a:r>
              <a:rPr lang="en-US" sz="2400" b="1" i="1" dirty="0"/>
              <a:t>Others:</a:t>
            </a:r>
          </a:p>
          <a:p>
            <a:pPr algn="ctr"/>
            <a:r>
              <a:rPr lang="en-US" b="1" dirty="0" err="1"/>
              <a:t>Xampp</a:t>
            </a:r>
            <a:r>
              <a:rPr lang="en-US" b="1" dirty="0"/>
              <a:t> :- </a:t>
            </a:r>
            <a:r>
              <a:rPr lang="en-US" dirty="0"/>
              <a:t>To connect back end PHP to database.</a:t>
            </a:r>
          </a:p>
          <a:p>
            <a:pPr algn="ctr"/>
            <a:r>
              <a:rPr lang="en-US" b="1" dirty="0"/>
              <a:t>VS Code :- </a:t>
            </a:r>
            <a:r>
              <a:rPr lang="en-US" dirty="0"/>
              <a:t>For PHP, HTML and CSS coding.</a:t>
            </a:r>
          </a:p>
          <a:p>
            <a:pPr algn="ctr"/>
            <a:r>
              <a:rPr lang="en-US" b="1" dirty="0" err="1"/>
              <a:t>Phpmyadmin</a:t>
            </a:r>
            <a:r>
              <a:rPr lang="en-US" b="1" dirty="0"/>
              <a:t> :- </a:t>
            </a:r>
            <a:r>
              <a:rPr lang="en-US" dirty="0"/>
              <a:t>To maintain Database.</a:t>
            </a:r>
          </a:p>
          <a:p>
            <a:pPr algn="ctr"/>
            <a:endParaRPr lang="en-US" dirty="0"/>
          </a:p>
          <a:p>
            <a:pPr algn="ctr"/>
            <a:endParaRPr lang="en-US" dirty="0"/>
          </a:p>
        </p:txBody>
      </p:sp>
      <p:grpSp>
        <p:nvGrpSpPr>
          <p:cNvPr id="31" name="Group 30">
            <a:extLst>
              <a:ext uri="{FF2B5EF4-FFF2-40B4-BE49-F238E27FC236}">
                <a16:creationId xmlns:a16="http://schemas.microsoft.com/office/drawing/2014/main" id="{D653FA49-39A3-4265-8670-1CC425A6EB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7" y="5850470"/>
            <a:ext cx="867485" cy="115439"/>
            <a:chOff x="8910933" y="1861308"/>
            <a:chExt cx="867485" cy="115439"/>
          </a:xfrm>
        </p:grpSpPr>
        <p:sp>
          <p:nvSpPr>
            <p:cNvPr id="32" name="Rectangle 31">
              <a:extLst>
                <a:ext uri="{FF2B5EF4-FFF2-40B4-BE49-F238E27FC236}">
                  <a16:creationId xmlns:a16="http://schemas.microsoft.com/office/drawing/2014/main" id="{4DC43A9D-6FE6-4C0D-8F62-BE6F97205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3" name="Straight Connector 32">
              <a:extLst>
                <a:ext uri="{FF2B5EF4-FFF2-40B4-BE49-F238E27FC236}">
                  <a16:creationId xmlns:a16="http://schemas.microsoft.com/office/drawing/2014/main" id="{2A21C79E-831C-44CF-B6A5-1677130A9C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1E9E6F4-D7E6-42EA-9D33-18D653D15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587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6" name="Rectangle 1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E432E04F-169B-4035-A04B-C7D3234C5C5F}"/>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18" name="Rectangle 17">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9BAB8C-5C6F-4351-998F-156DA2D9096C}"/>
              </a:ext>
            </a:extLst>
          </p:cNvPr>
          <p:cNvSpPr>
            <a:spLocks noGrp="1"/>
          </p:cNvSpPr>
          <p:nvPr>
            <p:ph type="title"/>
          </p:nvPr>
        </p:nvSpPr>
        <p:spPr>
          <a:xfrm>
            <a:off x="852487" y="319087"/>
            <a:ext cx="10058399" cy="652464"/>
          </a:xfrm>
        </p:spPr>
        <p:txBody>
          <a:bodyPr vert="horz" lIns="91440" tIns="45720" rIns="91440" bIns="45720" rtlCol="0" anchor="b">
            <a:normAutofit/>
          </a:bodyPr>
          <a:lstStyle/>
          <a:p>
            <a:pPr algn="ctr"/>
            <a:r>
              <a:rPr lang="en-US" sz="2800" cap="all" spc="390">
                <a:solidFill>
                  <a:srgbClr val="FFFFFF"/>
                </a:solidFill>
              </a:rPr>
              <a:t>DatabASE</a:t>
            </a:r>
            <a:r>
              <a:rPr lang="en-US" sz="2800" kern="1200" cap="all" spc="390" baseline="0">
                <a:solidFill>
                  <a:srgbClr val="FFFFFF"/>
                </a:solidFill>
                <a:latin typeface="+mj-lt"/>
                <a:ea typeface="+mj-ea"/>
                <a:cs typeface="+mj-cs"/>
              </a:rPr>
              <a:t> of the project</a:t>
            </a:r>
          </a:p>
        </p:txBody>
      </p:sp>
      <p:pic>
        <p:nvPicPr>
          <p:cNvPr id="3" name="Picture 4">
            <a:extLst>
              <a:ext uri="{FF2B5EF4-FFF2-40B4-BE49-F238E27FC236}">
                <a16:creationId xmlns:a16="http://schemas.microsoft.com/office/drawing/2014/main" id="{D41AECEF-6B57-465D-8589-D58DC7A7DB41}"/>
              </a:ext>
            </a:extLst>
          </p:cNvPr>
          <p:cNvPicPr>
            <a:picLocks noChangeAspect="1"/>
          </p:cNvPicPr>
          <p:nvPr/>
        </p:nvPicPr>
        <p:blipFill>
          <a:blip r:embed="rId3"/>
          <a:stretch>
            <a:fillRect/>
          </a:stretch>
        </p:blipFill>
        <p:spPr>
          <a:xfrm>
            <a:off x="414339" y="1113366"/>
            <a:ext cx="11256166" cy="5321830"/>
          </a:xfrm>
          <a:prstGeom prst="rect">
            <a:avLst/>
          </a:prstGeom>
        </p:spPr>
      </p:pic>
    </p:spTree>
    <p:extLst>
      <p:ext uri="{BB962C8B-B14F-4D97-AF65-F5344CB8AC3E}">
        <p14:creationId xmlns:p14="http://schemas.microsoft.com/office/powerpoint/2010/main" val="96562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6" name="Rectangle 1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E432E04F-169B-4035-A04B-C7D3234C5C5F}"/>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18" name="Rectangle 17">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06FC3B-F1D8-4E73-B658-C4CE601B74CA}"/>
              </a:ext>
            </a:extLst>
          </p:cNvPr>
          <p:cNvSpPr txBox="1"/>
          <p:nvPr/>
        </p:nvSpPr>
        <p:spPr>
          <a:xfrm>
            <a:off x="262247" y="72584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solidFill>
                  <a:schemeClr val="bg1"/>
                </a:solidFill>
                <a:latin typeface="Calibri"/>
                <a:cs typeface="Calibri"/>
              </a:rPr>
              <a:t>PROFILE TABLE</a:t>
            </a:r>
          </a:p>
        </p:txBody>
      </p:sp>
      <p:pic>
        <p:nvPicPr>
          <p:cNvPr id="3" name="Picture 2">
            <a:extLst>
              <a:ext uri="{FF2B5EF4-FFF2-40B4-BE49-F238E27FC236}">
                <a16:creationId xmlns:a16="http://schemas.microsoft.com/office/drawing/2014/main" id="{6CDD94B2-1AD5-4B66-AD4F-63F833FED51B}"/>
              </a:ext>
            </a:extLst>
          </p:cNvPr>
          <p:cNvPicPr>
            <a:picLocks noChangeAspect="1"/>
          </p:cNvPicPr>
          <p:nvPr/>
        </p:nvPicPr>
        <p:blipFill>
          <a:blip r:embed="rId3"/>
          <a:stretch>
            <a:fillRect/>
          </a:stretch>
        </p:blipFill>
        <p:spPr>
          <a:xfrm>
            <a:off x="160916" y="1694196"/>
            <a:ext cx="11870161" cy="3793857"/>
          </a:xfrm>
          <a:prstGeom prst="rect">
            <a:avLst/>
          </a:prstGeom>
        </p:spPr>
      </p:pic>
    </p:spTree>
    <p:extLst>
      <p:ext uri="{BB962C8B-B14F-4D97-AF65-F5344CB8AC3E}">
        <p14:creationId xmlns:p14="http://schemas.microsoft.com/office/powerpoint/2010/main" val="4133248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E432E04F-169B-4035-A04B-C7D3234C5C5F}"/>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13" name="TextBox 12">
            <a:extLst>
              <a:ext uri="{FF2B5EF4-FFF2-40B4-BE49-F238E27FC236}">
                <a16:creationId xmlns:a16="http://schemas.microsoft.com/office/drawing/2014/main" id="{685A561A-EF67-46D8-92F1-7B8D24805B29}"/>
              </a:ext>
            </a:extLst>
          </p:cNvPr>
          <p:cNvSpPr txBox="1"/>
          <p:nvPr/>
        </p:nvSpPr>
        <p:spPr>
          <a:xfrm>
            <a:off x="203285" y="65633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solidFill>
                  <a:schemeClr val="bg1"/>
                </a:solidFill>
                <a:latin typeface="Calibri"/>
                <a:cs typeface="Calibri"/>
              </a:rPr>
              <a:t>ATTENDANCE TABLE</a:t>
            </a:r>
          </a:p>
        </p:txBody>
      </p:sp>
      <p:pic>
        <p:nvPicPr>
          <p:cNvPr id="5" name="Picture 4">
            <a:extLst>
              <a:ext uri="{FF2B5EF4-FFF2-40B4-BE49-F238E27FC236}">
                <a16:creationId xmlns:a16="http://schemas.microsoft.com/office/drawing/2014/main" id="{6276DF6B-ADE5-429B-951C-F28DFEAFF89A}"/>
              </a:ext>
            </a:extLst>
          </p:cNvPr>
          <p:cNvPicPr>
            <a:picLocks noChangeAspect="1"/>
          </p:cNvPicPr>
          <p:nvPr/>
        </p:nvPicPr>
        <p:blipFill>
          <a:blip r:embed="rId3"/>
          <a:stretch>
            <a:fillRect/>
          </a:stretch>
        </p:blipFill>
        <p:spPr>
          <a:xfrm>
            <a:off x="880334" y="1809524"/>
            <a:ext cx="10431331" cy="3238952"/>
          </a:xfrm>
          <a:prstGeom prst="rect">
            <a:avLst/>
          </a:prstGeom>
        </p:spPr>
      </p:pic>
    </p:spTree>
    <p:extLst>
      <p:ext uri="{BB962C8B-B14F-4D97-AF65-F5344CB8AC3E}">
        <p14:creationId xmlns:p14="http://schemas.microsoft.com/office/powerpoint/2010/main" val="2024737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6" name="Rectangle 1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E432E04F-169B-4035-A04B-C7D3234C5C5F}"/>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18" name="Rectangle 17">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89495CC-A538-4A36-B509-A89CE0E3FE79}"/>
              </a:ext>
            </a:extLst>
          </p:cNvPr>
          <p:cNvSpPr txBox="1"/>
          <p:nvPr/>
        </p:nvSpPr>
        <p:spPr>
          <a:xfrm>
            <a:off x="104775" y="307181"/>
            <a:ext cx="52316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solidFill>
                  <a:schemeClr val="bg1"/>
                </a:solidFill>
                <a:latin typeface="Calibri"/>
                <a:cs typeface="Calibri"/>
              </a:rPr>
              <a:t>TIME TABLE example for CS Students</a:t>
            </a:r>
          </a:p>
        </p:txBody>
      </p:sp>
      <p:pic>
        <p:nvPicPr>
          <p:cNvPr id="3" name="Picture 4" descr="A picture containing graphical user interface&#10;&#10;Description automatically generated">
            <a:extLst>
              <a:ext uri="{FF2B5EF4-FFF2-40B4-BE49-F238E27FC236}">
                <a16:creationId xmlns:a16="http://schemas.microsoft.com/office/drawing/2014/main" id="{0EAD5821-D4CB-493E-8B11-7A9CBE3C5769}"/>
              </a:ext>
            </a:extLst>
          </p:cNvPr>
          <p:cNvPicPr>
            <a:picLocks noChangeAspect="1"/>
          </p:cNvPicPr>
          <p:nvPr/>
        </p:nvPicPr>
        <p:blipFill>
          <a:blip r:embed="rId3"/>
          <a:stretch>
            <a:fillRect/>
          </a:stretch>
        </p:blipFill>
        <p:spPr>
          <a:xfrm>
            <a:off x="164306" y="853560"/>
            <a:ext cx="11708605" cy="1852848"/>
          </a:xfrm>
          <a:prstGeom prst="rect">
            <a:avLst/>
          </a:prstGeom>
        </p:spPr>
      </p:pic>
      <p:pic>
        <p:nvPicPr>
          <p:cNvPr id="13" name="Picture 12">
            <a:extLst>
              <a:ext uri="{FF2B5EF4-FFF2-40B4-BE49-F238E27FC236}">
                <a16:creationId xmlns:a16="http://schemas.microsoft.com/office/drawing/2014/main" id="{95D604EB-8A6E-4AE6-AD91-5E2288D7BE4D}"/>
              </a:ext>
            </a:extLst>
          </p:cNvPr>
          <p:cNvPicPr>
            <a:picLocks noChangeAspect="1"/>
          </p:cNvPicPr>
          <p:nvPr/>
        </p:nvPicPr>
        <p:blipFill>
          <a:blip r:embed="rId4"/>
          <a:stretch>
            <a:fillRect/>
          </a:stretch>
        </p:blipFill>
        <p:spPr>
          <a:xfrm>
            <a:off x="584551" y="3900740"/>
            <a:ext cx="10507541" cy="1752845"/>
          </a:xfrm>
          <a:prstGeom prst="rect">
            <a:avLst/>
          </a:prstGeom>
        </p:spPr>
      </p:pic>
      <p:sp>
        <p:nvSpPr>
          <p:cNvPr id="17" name="TextBox 16">
            <a:extLst>
              <a:ext uri="{FF2B5EF4-FFF2-40B4-BE49-F238E27FC236}">
                <a16:creationId xmlns:a16="http://schemas.microsoft.com/office/drawing/2014/main" id="{025C896D-7956-402B-BF62-ECF77423AD3A}"/>
              </a:ext>
            </a:extLst>
          </p:cNvPr>
          <p:cNvSpPr txBox="1"/>
          <p:nvPr/>
        </p:nvSpPr>
        <p:spPr>
          <a:xfrm>
            <a:off x="160917" y="3103519"/>
            <a:ext cx="52316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solidFill>
                  <a:schemeClr val="bg1"/>
                </a:solidFill>
                <a:latin typeface="Calibri"/>
                <a:cs typeface="Calibri"/>
              </a:rPr>
              <a:t>LIST OF STUDENTS</a:t>
            </a:r>
          </a:p>
        </p:txBody>
      </p:sp>
    </p:spTree>
    <p:extLst>
      <p:ext uri="{BB962C8B-B14F-4D97-AF65-F5344CB8AC3E}">
        <p14:creationId xmlns:p14="http://schemas.microsoft.com/office/powerpoint/2010/main" val="2349172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E432E04F-169B-4035-A04B-C7D3234C5C5F}"/>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389495CC-A538-4A36-B509-A89CE0E3FE79}"/>
              </a:ext>
            </a:extLst>
          </p:cNvPr>
          <p:cNvSpPr txBox="1"/>
          <p:nvPr/>
        </p:nvSpPr>
        <p:spPr>
          <a:xfrm>
            <a:off x="104775" y="307181"/>
            <a:ext cx="52316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solidFill>
                  <a:schemeClr val="bg1"/>
                </a:solidFill>
                <a:latin typeface="Calibri"/>
                <a:cs typeface="Calibri"/>
              </a:rPr>
              <a:t>ADMIN LOGIN TABLE</a:t>
            </a:r>
          </a:p>
        </p:txBody>
      </p:sp>
      <p:sp>
        <p:nvSpPr>
          <p:cNvPr id="17" name="TextBox 16">
            <a:extLst>
              <a:ext uri="{FF2B5EF4-FFF2-40B4-BE49-F238E27FC236}">
                <a16:creationId xmlns:a16="http://schemas.microsoft.com/office/drawing/2014/main" id="{025C896D-7956-402B-BF62-ECF77423AD3A}"/>
              </a:ext>
            </a:extLst>
          </p:cNvPr>
          <p:cNvSpPr txBox="1"/>
          <p:nvPr/>
        </p:nvSpPr>
        <p:spPr>
          <a:xfrm>
            <a:off x="136455" y="2038323"/>
            <a:ext cx="52316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solidFill>
                  <a:schemeClr val="bg1"/>
                </a:solidFill>
                <a:latin typeface="Calibri"/>
                <a:cs typeface="Calibri"/>
              </a:rPr>
              <a:t>ANNOUNCEMENT</a:t>
            </a:r>
          </a:p>
        </p:txBody>
      </p:sp>
      <p:pic>
        <p:nvPicPr>
          <p:cNvPr id="19" name="Picture 18">
            <a:extLst>
              <a:ext uri="{FF2B5EF4-FFF2-40B4-BE49-F238E27FC236}">
                <a16:creationId xmlns:a16="http://schemas.microsoft.com/office/drawing/2014/main" id="{167E197F-E203-4845-AB27-A13B99894EBA}"/>
              </a:ext>
            </a:extLst>
          </p:cNvPr>
          <p:cNvPicPr>
            <a:picLocks noChangeAspect="1"/>
          </p:cNvPicPr>
          <p:nvPr/>
        </p:nvPicPr>
        <p:blipFill>
          <a:blip r:embed="rId3"/>
          <a:stretch>
            <a:fillRect/>
          </a:stretch>
        </p:blipFill>
        <p:spPr>
          <a:xfrm>
            <a:off x="532876" y="871007"/>
            <a:ext cx="9235027" cy="648304"/>
          </a:xfrm>
          <a:prstGeom prst="rect">
            <a:avLst/>
          </a:prstGeom>
        </p:spPr>
      </p:pic>
      <p:pic>
        <p:nvPicPr>
          <p:cNvPr id="8" name="Picture 7">
            <a:extLst>
              <a:ext uri="{FF2B5EF4-FFF2-40B4-BE49-F238E27FC236}">
                <a16:creationId xmlns:a16="http://schemas.microsoft.com/office/drawing/2014/main" id="{76675BF5-F03A-4295-8C61-30EB3E7F4E13}"/>
              </a:ext>
            </a:extLst>
          </p:cNvPr>
          <p:cNvPicPr>
            <a:picLocks noChangeAspect="1"/>
          </p:cNvPicPr>
          <p:nvPr/>
        </p:nvPicPr>
        <p:blipFill>
          <a:blip r:embed="rId4"/>
          <a:stretch>
            <a:fillRect/>
          </a:stretch>
        </p:blipFill>
        <p:spPr>
          <a:xfrm>
            <a:off x="532876" y="2695802"/>
            <a:ext cx="9655447" cy="1361666"/>
          </a:xfrm>
          <a:prstGeom prst="rect">
            <a:avLst/>
          </a:prstGeom>
        </p:spPr>
      </p:pic>
      <p:pic>
        <p:nvPicPr>
          <p:cNvPr id="11" name="Picture 10">
            <a:extLst>
              <a:ext uri="{FF2B5EF4-FFF2-40B4-BE49-F238E27FC236}">
                <a16:creationId xmlns:a16="http://schemas.microsoft.com/office/drawing/2014/main" id="{39A71F05-03C6-4E7D-9B4E-6B90F9CFD5EF}"/>
              </a:ext>
            </a:extLst>
          </p:cNvPr>
          <p:cNvPicPr>
            <a:picLocks noChangeAspect="1"/>
          </p:cNvPicPr>
          <p:nvPr/>
        </p:nvPicPr>
        <p:blipFill rotWithShape="1">
          <a:blip r:embed="rId5"/>
          <a:srcRect r="10406"/>
          <a:stretch/>
        </p:blipFill>
        <p:spPr>
          <a:xfrm>
            <a:off x="298130" y="5275679"/>
            <a:ext cx="11532799" cy="892004"/>
          </a:xfrm>
          <a:prstGeom prst="rect">
            <a:avLst/>
          </a:prstGeom>
        </p:spPr>
      </p:pic>
      <p:sp>
        <p:nvSpPr>
          <p:cNvPr id="20" name="TextBox 19">
            <a:extLst>
              <a:ext uri="{FF2B5EF4-FFF2-40B4-BE49-F238E27FC236}">
                <a16:creationId xmlns:a16="http://schemas.microsoft.com/office/drawing/2014/main" id="{B96340AF-22BA-4C72-9B67-6109CCC23509}"/>
              </a:ext>
            </a:extLst>
          </p:cNvPr>
          <p:cNvSpPr txBox="1"/>
          <p:nvPr/>
        </p:nvSpPr>
        <p:spPr>
          <a:xfrm>
            <a:off x="136455" y="4466518"/>
            <a:ext cx="52316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solidFill>
                  <a:schemeClr val="bg1"/>
                </a:solidFill>
                <a:latin typeface="Calibri"/>
                <a:cs typeface="Calibri"/>
              </a:rPr>
              <a:t>MARKS</a:t>
            </a:r>
          </a:p>
        </p:txBody>
      </p:sp>
    </p:spTree>
    <p:extLst>
      <p:ext uri="{BB962C8B-B14F-4D97-AF65-F5344CB8AC3E}">
        <p14:creationId xmlns:p14="http://schemas.microsoft.com/office/powerpoint/2010/main" val="2947255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3A28F6-417C-4DD3-90F9-AC6C745A1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78" y="0"/>
            <a:ext cx="6098578" cy="6857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5" descr="A picture containing honeycomb, tiled, indoor, outdoor object&#10;&#10;Description automatically generated">
            <a:extLst>
              <a:ext uri="{FF2B5EF4-FFF2-40B4-BE49-F238E27FC236}">
                <a16:creationId xmlns:a16="http://schemas.microsoft.com/office/drawing/2014/main" id="{90F08784-7137-410E-AC6C-F0AC7D807983}"/>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2" name="Title 1">
            <a:extLst>
              <a:ext uri="{FF2B5EF4-FFF2-40B4-BE49-F238E27FC236}">
                <a16:creationId xmlns:a16="http://schemas.microsoft.com/office/drawing/2014/main" id="{486DAE39-CA09-470D-82F2-950D0B852A05}"/>
              </a:ext>
            </a:extLst>
          </p:cNvPr>
          <p:cNvSpPr>
            <a:spLocks noGrp="1"/>
          </p:cNvSpPr>
          <p:nvPr>
            <p:ph type="title"/>
          </p:nvPr>
        </p:nvSpPr>
        <p:spPr>
          <a:xfrm>
            <a:off x="4249947" y="2348491"/>
            <a:ext cx="3692106" cy="1740290"/>
          </a:xfrm>
          <a:effectLst>
            <a:outerShdw blurRad="38100" dist="12700" dir="2700000" algn="tl" rotWithShape="0">
              <a:prstClr val="black">
                <a:alpha val="40000"/>
              </a:prstClr>
            </a:outerShdw>
          </a:effectLst>
        </p:spPr>
        <p:txBody>
          <a:bodyPr anchor="ctr">
            <a:noAutofit/>
          </a:bodyPr>
          <a:lstStyle/>
          <a:p>
            <a:pPr algn="ctr"/>
            <a:r>
              <a:rPr lang="en-US" sz="4800" dirty="0">
                <a:solidFill>
                  <a:schemeClr val="bg1"/>
                </a:solidFill>
              </a:rPr>
              <a:t>System Architecture</a:t>
            </a:r>
          </a:p>
        </p:txBody>
      </p:sp>
      <p:grpSp>
        <p:nvGrpSpPr>
          <p:cNvPr id="16" name="Group 15">
            <a:extLst>
              <a:ext uri="{FF2B5EF4-FFF2-40B4-BE49-F238E27FC236}">
                <a16:creationId xmlns:a16="http://schemas.microsoft.com/office/drawing/2014/main" id="{9A23FF09-3729-4A02-A35A-6EC92F8154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08968" y="5850470"/>
            <a:ext cx="867485" cy="115439"/>
            <a:chOff x="8910933" y="1861308"/>
            <a:chExt cx="867485" cy="115439"/>
          </a:xfrm>
        </p:grpSpPr>
        <p:sp>
          <p:nvSpPr>
            <p:cNvPr id="17" name="Rectangle 16">
              <a:extLst>
                <a:ext uri="{FF2B5EF4-FFF2-40B4-BE49-F238E27FC236}">
                  <a16:creationId xmlns:a16="http://schemas.microsoft.com/office/drawing/2014/main" id="{C24BF9CB-9618-43F9-921A-E81531D6F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id="{6F1B49DF-3950-400D-9542-EFA5EF05C7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B6D743-280E-498A-AFC2-FBDBAE0094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8538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E432E04F-169B-4035-A04B-C7D3234C5C5F}"/>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389495CC-A538-4A36-B509-A89CE0E3FE79}"/>
              </a:ext>
            </a:extLst>
          </p:cNvPr>
          <p:cNvSpPr txBox="1"/>
          <p:nvPr/>
        </p:nvSpPr>
        <p:spPr>
          <a:xfrm>
            <a:off x="104775" y="307181"/>
            <a:ext cx="52316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solidFill>
                  <a:schemeClr val="bg1"/>
                </a:solidFill>
                <a:latin typeface="Calibri"/>
                <a:cs typeface="Calibri"/>
              </a:rPr>
              <a:t>POST ASSGNMENT</a:t>
            </a:r>
          </a:p>
        </p:txBody>
      </p:sp>
      <p:sp>
        <p:nvSpPr>
          <p:cNvPr id="17" name="TextBox 16">
            <a:extLst>
              <a:ext uri="{FF2B5EF4-FFF2-40B4-BE49-F238E27FC236}">
                <a16:creationId xmlns:a16="http://schemas.microsoft.com/office/drawing/2014/main" id="{025C896D-7956-402B-BF62-ECF77423AD3A}"/>
              </a:ext>
            </a:extLst>
          </p:cNvPr>
          <p:cNvSpPr txBox="1"/>
          <p:nvPr/>
        </p:nvSpPr>
        <p:spPr>
          <a:xfrm>
            <a:off x="104775" y="2512305"/>
            <a:ext cx="52316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solidFill>
                  <a:schemeClr val="bg1"/>
                </a:solidFill>
                <a:latin typeface="Calibri"/>
                <a:cs typeface="Calibri"/>
              </a:rPr>
              <a:t>SUBMISSIONS</a:t>
            </a:r>
          </a:p>
        </p:txBody>
      </p:sp>
      <p:sp>
        <p:nvSpPr>
          <p:cNvPr id="20" name="TextBox 19">
            <a:extLst>
              <a:ext uri="{FF2B5EF4-FFF2-40B4-BE49-F238E27FC236}">
                <a16:creationId xmlns:a16="http://schemas.microsoft.com/office/drawing/2014/main" id="{B96340AF-22BA-4C72-9B67-6109CCC23509}"/>
              </a:ext>
            </a:extLst>
          </p:cNvPr>
          <p:cNvSpPr txBox="1"/>
          <p:nvPr/>
        </p:nvSpPr>
        <p:spPr>
          <a:xfrm>
            <a:off x="136455" y="4466518"/>
            <a:ext cx="52316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solidFill>
                  <a:schemeClr val="bg1"/>
                </a:solidFill>
                <a:latin typeface="Calibri"/>
                <a:cs typeface="Calibri"/>
              </a:rPr>
              <a:t>FACULTY LOGIN</a:t>
            </a:r>
          </a:p>
        </p:txBody>
      </p:sp>
      <p:pic>
        <p:nvPicPr>
          <p:cNvPr id="21" name="Picture 20">
            <a:extLst>
              <a:ext uri="{FF2B5EF4-FFF2-40B4-BE49-F238E27FC236}">
                <a16:creationId xmlns:a16="http://schemas.microsoft.com/office/drawing/2014/main" id="{47209E89-B8EA-48CF-9213-EE80AA9C8E70}"/>
              </a:ext>
            </a:extLst>
          </p:cNvPr>
          <p:cNvPicPr>
            <a:picLocks noChangeAspect="1"/>
          </p:cNvPicPr>
          <p:nvPr/>
        </p:nvPicPr>
        <p:blipFill>
          <a:blip r:embed="rId3"/>
          <a:stretch>
            <a:fillRect/>
          </a:stretch>
        </p:blipFill>
        <p:spPr>
          <a:xfrm>
            <a:off x="497593" y="847532"/>
            <a:ext cx="10679015" cy="1190791"/>
          </a:xfrm>
          <a:prstGeom prst="rect">
            <a:avLst/>
          </a:prstGeom>
        </p:spPr>
      </p:pic>
      <p:pic>
        <p:nvPicPr>
          <p:cNvPr id="5" name="Picture 4">
            <a:extLst>
              <a:ext uri="{FF2B5EF4-FFF2-40B4-BE49-F238E27FC236}">
                <a16:creationId xmlns:a16="http://schemas.microsoft.com/office/drawing/2014/main" id="{6527D8B5-5012-458A-9812-C1A3B21C1319}"/>
              </a:ext>
            </a:extLst>
          </p:cNvPr>
          <p:cNvPicPr>
            <a:picLocks noChangeAspect="1"/>
          </p:cNvPicPr>
          <p:nvPr/>
        </p:nvPicPr>
        <p:blipFill>
          <a:blip r:embed="rId4"/>
          <a:stretch>
            <a:fillRect/>
          </a:stretch>
        </p:blipFill>
        <p:spPr>
          <a:xfrm>
            <a:off x="785070" y="3075271"/>
            <a:ext cx="10621857" cy="743054"/>
          </a:xfrm>
          <a:prstGeom prst="rect">
            <a:avLst/>
          </a:prstGeom>
        </p:spPr>
      </p:pic>
      <p:pic>
        <p:nvPicPr>
          <p:cNvPr id="7" name="Picture 6">
            <a:extLst>
              <a:ext uri="{FF2B5EF4-FFF2-40B4-BE49-F238E27FC236}">
                <a16:creationId xmlns:a16="http://schemas.microsoft.com/office/drawing/2014/main" id="{17A19F41-9C73-4C0A-AE2C-91CD782B627C}"/>
              </a:ext>
            </a:extLst>
          </p:cNvPr>
          <p:cNvPicPr>
            <a:picLocks noChangeAspect="1"/>
          </p:cNvPicPr>
          <p:nvPr/>
        </p:nvPicPr>
        <p:blipFill>
          <a:blip r:embed="rId5"/>
          <a:stretch>
            <a:fillRect/>
          </a:stretch>
        </p:blipFill>
        <p:spPr>
          <a:xfrm>
            <a:off x="359397" y="5142167"/>
            <a:ext cx="11527803" cy="743054"/>
          </a:xfrm>
          <a:prstGeom prst="rect">
            <a:avLst/>
          </a:prstGeom>
        </p:spPr>
      </p:pic>
    </p:spTree>
    <p:extLst>
      <p:ext uri="{BB962C8B-B14F-4D97-AF65-F5344CB8AC3E}">
        <p14:creationId xmlns:p14="http://schemas.microsoft.com/office/powerpoint/2010/main" val="87133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E432E04F-169B-4035-A04B-C7D3234C5C5F}"/>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389495CC-A538-4A36-B509-A89CE0E3FE79}"/>
              </a:ext>
            </a:extLst>
          </p:cNvPr>
          <p:cNvSpPr txBox="1"/>
          <p:nvPr/>
        </p:nvSpPr>
        <p:spPr>
          <a:xfrm>
            <a:off x="104775" y="147204"/>
            <a:ext cx="52316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solidFill>
                  <a:schemeClr val="bg1"/>
                </a:solidFill>
                <a:latin typeface="Calibri"/>
                <a:cs typeface="Calibri"/>
              </a:rPr>
              <a:t>QUESTIONS - QUIZ</a:t>
            </a:r>
          </a:p>
        </p:txBody>
      </p:sp>
      <p:sp>
        <p:nvSpPr>
          <p:cNvPr id="20" name="TextBox 19">
            <a:extLst>
              <a:ext uri="{FF2B5EF4-FFF2-40B4-BE49-F238E27FC236}">
                <a16:creationId xmlns:a16="http://schemas.microsoft.com/office/drawing/2014/main" id="{B96340AF-22BA-4C72-9B67-6109CCC23509}"/>
              </a:ext>
            </a:extLst>
          </p:cNvPr>
          <p:cNvSpPr txBox="1"/>
          <p:nvPr/>
        </p:nvSpPr>
        <p:spPr>
          <a:xfrm>
            <a:off x="104775" y="2698361"/>
            <a:ext cx="14567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solidFill>
                  <a:schemeClr val="bg1"/>
                </a:solidFill>
                <a:latin typeface="Calibri"/>
                <a:cs typeface="Calibri"/>
              </a:rPr>
              <a:t>OPTIONS:</a:t>
            </a:r>
          </a:p>
        </p:txBody>
      </p:sp>
      <p:pic>
        <p:nvPicPr>
          <p:cNvPr id="6" name="Picture 5">
            <a:extLst>
              <a:ext uri="{FF2B5EF4-FFF2-40B4-BE49-F238E27FC236}">
                <a16:creationId xmlns:a16="http://schemas.microsoft.com/office/drawing/2014/main" id="{C06251DC-422F-40FF-843F-B210984EE089}"/>
              </a:ext>
            </a:extLst>
          </p:cNvPr>
          <p:cNvPicPr>
            <a:picLocks noChangeAspect="1"/>
          </p:cNvPicPr>
          <p:nvPr/>
        </p:nvPicPr>
        <p:blipFill>
          <a:blip r:embed="rId3"/>
          <a:stretch>
            <a:fillRect/>
          </a:stretch>
        </p:blipFill>
        <p:spPr>
          <a:xfrm>
            <a:off x="707644" y="667345"/>
            <a:ext cx="10440857" cy="1563736"/>
          </a:xfrm>
          <a:prstGeom prst="rect">
            <a:avLst/>
          </a:prstGeom>
        </p:spPr>
      </p:pic>
      <p:pic>
        <p:nvPicPr>
          <p:cNvPr id="9" name="Picture 8">
            <a:extLst>
              <a:ext uri="{FF2B5EF4-FFF2-40B4-BE49-F238E27FC236}">
                <a16:creationId xmlns:a16="http://schemas.microsoft.com/office/drawing/2014/main" id="{E4437A79-CA89-4E37-B4DA-A92015639274}"/>
              </a:ext>
            </a:extLst>
          </p:cNvPr>
          <p:cNvPicPr>
            <a:picLocks noChangeAspect="1"/>
          </p:cNvPicPr>
          <p:nvPr/>
        </p:nvPicPr>
        <p:blipFill>
          <a:blip r:embed="rId4"/>
          <a:stretch>
            <a:fillRect/>
          </a:stretch>
        </p:blipFill>
        <p:spPr>
          <a:xfrm>
            <a:off x="1871003" y="2561025"/>
            <a:ext cx="9586987" cy="3967029"/>
          </a:xfrm>
          <a:prstGeom prst="rect">
            <a:avLst/>
          </a:prstGeom>
        </p:spPr>
      </p:pic>
    </p:spTree>
    <p:extLst>
      <p:ext uri="{BB962C8B-B14F-4D97-AF65-F5344CB8AC3E}">
        <p14:creationId xmlns:p14="http://schemas.microsoft.com/office/powerpoint/2010/main" val="1962733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83AEF9BC-5247-4545-AA5E-289D77ABC219}"/>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2" name="Title 1">
            <a:extLst>
              <a:ext uri="{FF2B5EF4-FFF2-40B4-BE49-F238E27FC236}">
                <a16:creationId xmlns:a16="http://schemas.microsoft.com/office/drawing/2014/main" id="{A9EE36BE-79CB-45CD-9648-048DC8B8127E}"/>
              </a:ext>
            </a:extLst>
          </p:cNvPr>
          <p:cNvSpPr>
            <a:spLocks noGrp="1"/>
          </p:cNvSpPr>
          <p:nvPr>
            <p:ph type="title"/>
          </p:nvPr>
        </p:nvSpPr>
        <p:spPr>
          <a:xfrm>
            <a:off x="1066800" y="152400"/>
            <a:ext cx="10058399" cy="664370"/>
          </a:xfrm>
        </p:spPr>
        <p:txBody>
          <a:bodyPr vert="horz" lIns="91440" tIns="45720" rIns="91440" bIns="45720" rtlCol="0" anchor="b">
            <a:normAutofit/>
          </a:bodyPr>
          <a:lstStyle/>
          <a:p>
            <a:pPr algn="ctr"/>
            <a:r>
              <a:rPr lang="en-US" sz="2800" cap="all" spc="390" dirty="0">
                <a:solidFill>
                  <a:srgbClr val="FFFFFF"/>
                </a:solidFill>
              </a:rPr>
              <a:t>Implemented project overview</a:t>
            </a:r>
            <a:endParaRPr lang="en-US" sz="2800" kern="1200" cap="all" spc="390" baseline="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B6B0C9C0-6E37-456A-B032-5C83258BCFB1}"/>
              </a:ext>
            </a:extLst>
          </p:cNvPr>
          <p:cNvSpPr txBox="1"/>
          <p:nvPr/>
        </p:nvSpPr>
        <p:spPr>
          <a:xfrm>
            <a:off x="2961249" y="1113472"/>
            <a:ext cx="66484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Calibri"/>
                <a:cs typeface="Times New Roman"/>
              </a:rPr>
              <a:t>MAIN PAGE</a:t>
            </a:r>
            <a:endParaRPr lang="en-US" sz="1400" b="1" dirty="0">
              <a:solidFill>
                <a:schemeClr val="bg1"/>
              </a:solidFill>
              <a:latin typeface="Calibri"/>
              <a:cs typeface="Times New Roman"/>
            </a:endParaRPr>
          </a:p>
        </p:txBody>
      </p:sp>
      <p:pic>
        <p:nvPicPr>
          <p:cNvPr id="8" name="Picture 7">
            <a:extLst>
              <a:ext uri="{FF2B5EF4-FFF2-40B4-BE49-F238E27FC236}">
                <a16:creationId xmlns:a16="http://schemas.microsoft.com/office/drawing/2014/main" id="{CCCB9FE2-BC74-4E4D-B0B4-1716543C97BC}"/>
              </a:ext>
            </a:extLst>
          </p:cNvPr>
          <p:cNvPicPr>
            <a:picLocks noChangeAspect="1"/>
          </p:cNvPicPr>
          <p:nvPr/>
        </p:nvPicPr>
        <p:blipFill>
          <a:blip r:embed="rId3"/>
          <a:stretch>
            <a:fillRect/>
          </a:stretch>
        </p:blipFill>
        <p:spPr>
          <a:xfrm>
            <a:off x="2189872" y="1871839"/>
            <a:ext cx="8248356" cy="4383826"/>
          </a:xfrm>
          <a:prstGeom prst="rect">
            <a:avLst/>
          </a:prstGeom>
          <a:ln>
            <a:solidFill>
              <a:schemeClr val="tx1"/>
            </a:solidFill>
          </a:ln>
        </p:spPr>
      </p:pic>
    </p:spTree>
    <p:extLst>
      <p:ext uri="{BB962C8B-B14F-4D97-AF65-F5344CB8AC3E}">
        <p14:creationId xmlns:p14="http://schemas.microsoft.com/office/powerpoint/2010/main" val="2101729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3"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6" name="Rectangle 1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83AEF9BC-5247-4545-AA5E-289D77ABC219}"/>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18" name="Rectangle 17">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E36BE-79CB-45CD-9648-048DC8B8127E}"/>
              </a:ext>
            </a:extLst>
          </p:cNvPr>
          <p:cNvSpPr>
            <a:spLocks noGrp="1"/>
          </p:cNvSpPr>
          <p:nvPr>
            <p:ph type="title"/>
          </p:nvPr>
        </p:nvSpPr>
        <p:spPr>
          <a:xfrm>
            <a:off x="1066800" y="152400"/>
            <a:ext cx="10058399" cy="664370"/>
          </a:xfrm>
        </p:spPr>
        <p:txBody>
          <a:bodyPr vert="horz" lIns="91440" tIns="45720" rIns="91440" bIns="45720" rtlCol="0" anchor="b">
            <a:normAutofit/>
          </a:bodyPr>
          <a:lstStyle/>
          <a:p>
            <a:pPr algn="ctr"/>
            <a:r>
              <a:rPr lang="en-US" sz="2800" cap="all" spc="390" dirty="0">
                <a:solidFill>
                  <a:srgbClr val="FFFFFF"/>
                </a:solidFill>
              </a:rPr>
              <a:t>Implemented project overview</a:t>
            </a:r>
            <a:endParaRPr lang="en-US" sz="2800" kern="1200" cap="all" spc="390" baseline="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B6B0C9C0-6E37-456A-B032-5C83258BCFB1}"/>
              </a:ext>
            </a:extLst>
          </p:cNvPr>
          <p:cNvSpPr txBox="1"/>
          <p:nvPr/>
        </p:nvSpPr>
        <p:spPr>
          <a:xfrm>
            <a:off x="3029453" y="969160"/>
            <a:ext cx="66484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Calibri"/>
                <a:cs typeface="Times New Roman"/>
              </a:rPr>
              <a:t>SIGNUP / LOGIN PAGE (STUDENT INTERFACE)</a:t>
            </a:r>
            <a:endParaRPr lang="en-US" sz="1400" b="1" dirty="0">
              <a:solidFill>
                <a:schemeClr val="bg1"/>
              </a:solidFill>
              <a:latin typeface="Calibri"/>
              <a:cs typeface="Times New Roman"/>
            </a:endParaRPr>
          </a:p>
        </p:txBody>
      </p:sp>
      <p:pic>
        <p:nvPicPr>
          <p:cNvPr id="8" name="Picture 7">
            <a:extLst>
              <a:ext uri="{FF2B5EF4-FFF2-40B4-BE49-F238E27FC236}">
                <a16:creationId xmlns:a16="http://schemas.microsoft.com/office/drawing/2014/main" id="{52B052FD-1245-48C7-846C-CC4E8875A0C3}"/>
              </a:ext>
            </a:extLst>
          </p:cNvPr>
          <p:cNvPicPr>
            <a:picLocks noChangeAspect="1"/>
          </p:cNvPicPr>
          <p:nvPr/>
        </p:nvPicPr>
        <p:blipFill>
          <a:blip r:embed="rId3"/>
          <a:stretch>
            <a:fillRect/>
          </a:stretch>
        </p:blipFill>
        <p:spPr>
          <a:xfrm>
            <a:off x="1903597" y="1698930"/>
            <a:ext cx="8900160" cy="4743277"/>
          </a:xfrm>
          <a:prstGeom prst="rect">
            <a:avLst/>
          </a:prstGeom>
        </p:spPr>
      </p:pic>
    </p:spTree>
    <p:extLst>
      <p:ext uri="{BB962C8B-B14F-4D97-AF65-F5344CB8AC3E}">
        <p14:creationId xmlns:p14="http://schemas.microsoft.com/office/powerpoint/2010/main" val="4077020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83AEF9BC-5247-4545-AA5E-289D77ABC219}"/>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2" name="Title 1">
            <a:extLst>
              <a:ext uri="{FF2B5EF4-FFF2-40B4-BE49-F238E27FC236}">
                <a16:creationId xmlns:a16="http://schemas.microsoft.com/office/drawing/2014/main" id="{A9EE36BE-79CB-45CD-9648-048DC8B8127E}"/>
              </a:ext>
            </a:extLst>
          </p:cNvPr>
          <p:cNvSpPr>
            <a:spLocks noGrp="1"/>
          </p:cNvSpPr>
          <p:nvPr>
            <p:ph type="title"/>
          </p:nvPr>
        </p:nvSpPr>
        <p:spPr>
          <a:xfrm>
            <a:off x="1066800" y="152400"/>
            <a:ext cx="10058399" cy="664370"/>
          </a:xfrm>
        </p:spPr>
        <p:txBody>
          <a:bodyPr vert="horz" lIns="91440" tIns="45720" rIns="91440" bIns="45720" rtlCol="0" anchor="b">
            <a:normAutofit/>
          </a:bodyPr>
          <a:lstStyle/>
          <a:p>
            <a:pPr algn="ctr"/>
            <a:r>
              <a:rPr lang="en-US" sz="2800" cap="all" spc="390" dirty="0">
                <a:solidFill>
                  <a:srgbClr val="FFFFFF"/>
                </a:solidFill>
              </a:rPr>
              <a:t>Implemented project overview</a:t>
            </a:r>
            <a:endParaRPr lang="en-US" sz="2800" kern="1200" cap="all" spc="390" baseline="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B6B0C9C0-6E37-456A-B032-5C83258BCFB1}"/>
              </a:ext>
            </a:extLst>
          </p:cNvPr>
          <p:cNvSpPr txBox="1"/>
          <p:nvPr/>
        </p:nvSpPr>
        <p:spPr>
          <a:xfrm>
            <a:off x="3029453" y="969160"/>
            <a:ext cx="66484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Calibri"/>
                <a:cs typeface="Times New Roman"/>
              </a:rPr>
              <a:t>CREATE ACCOUNT (STUDENT)</a:t>
            </a:r>
            <a:endParaRPr lang="en-US" sz="1400" b="1" dirty="0">
              <a:solidFill>
                <a:schemeClr val="bg1"/>
              </a:solidFill>
              <a:latin typeface="Calibri"/>
              <a:cs typeface="Times New Roman"/>
            </a:endParaRPr>
          </a:p>
        </p:txBody>
      </p:sp>
      <p:pic>
        <p:nvPicPr>
          <p:cNvPr id="9" name="Picture 8">
            <a:extLst>
              <a:ext uri="{FF2B5EF4-FFF2-40B4-BE49-F238E27FC236}">
                <a16:creationId xmlns:a16="http://schemas.microsoft.com/office/drawing/2014/main" id="{EF285FCB-CBDD-4B95-80F5-6D1CC823C9E9}"/>
              </a:ext>
            </a:extLst>
          </p:cNvPr>
          <p:cNvPicPr>
            <a:picLocks noChangeAspect="1"/>
          </p:cNvPicPr>
          <p:nvPr/>
        </p:nvPicPr>
        <p:blipFill>
          <a:blip r:embed="rId3"/>
          <a:stretch>
            <a:fillRect/>
          </a:stretch>
        </p:blipFill>
        <p:spPr>
          <a:xfrm>
            <a:off x="1772403" y="1583215"/>
            <a:ext cx="9162547" cy="4668472"/>
          </a:xfrm>
          <a:prstGeom prst="rect">
            <a:avLst/>
          </a:prstGeom>
        </p:spPr>
      </p:pic>
    </p:spTree>
    <p:extLst>
      <p:ext uri="{BB962C8B-B14F-4D97-AF65-F5344CB8AC3E}">
        <p14:creationId xmlns:p14="http://schemas.microsoft.com/office/powerpoint/2010/main" val="3144569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83AEF9BC-5247-4545-AA5E-289D77ABC219}"/>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2" name="Title 1">
            <a:extLst>
              <a:ext uri="{FF2B5EF4-FFF2-40B4-BE49-F238E27FC236}">
                <a16:creationId xmlns:a16="http://schemas.microsoft.com/office/drawing/2014/main" id="{A9EE36BE-79CB-45CD-9648-048DC8B8127E}"/>
              </a:ext>
            </a:extLst>
          </p:cNvPr>
          <p:cNvSpPr>
            <a:spLocks noGrp="1"/>
          </p:cNvSpPr>
          <p:nvPr>
            <p:ph type="title"/>
          </p:nvPr>
        </p:nvSpPr>
        <p:spPr>
          <a:xfrm>
            <a:off x="1066800" y="152400"/>
            <a:ext cx="10058399" cy="664370"/>
          </a:xfrm>
        </p:spPr>
        <p:txBody>
          <a:bodyPr vert="horz" lIns="91440" tIns="45720" rIns="91440" bIns="45720" rtlCol="0" anchor="b">
            <a:normAutofit/>
          </a:bodyPr>
          <a:lstStyle/>
          <a:p>
            <a:pPr algn="ctr"/>
            <a:r>
              <a:rPr lang="en-US" sz="2800" cap="all" spc="390" dirty="0">
                <a:solidFill>
                  <a:srgbClr val="FFFFFF"/>
                </a:solidFill>
              </a:rPr>
              <a:t>Implemented project overview</a:t>
            </a:r>
            <a:endParaRPr lang="en-US" sz="2800" kern="1200" cap="all" spc="390" baseline="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B6B0C9C0-6E37-456A-B032-5C83258BCFB1}"/>
              </a:ext>
            </a:extLst>
          </p:cNvPr>
          <p:cNvSpPr txBox="1"/>
          <p:nvPr/>
        </p:nvSpPr>
        <p:spPr>
          <a:xfrm>
            <a:off x="3029453" y="969160"/>
            <a:ext cx="66484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Calibri"/>
                <a:cs typeface="Times New Roman"/>
              </a:rPr>
              <a:t>SIGNUP / LOGIN PAGE (FACULTY INTERFACE)</a:t>
            </a:r>
            <a:endParaRPr lang="en-US" sz="1400" b="1" dirty="0">
              <a:solidFill>
                <a:schemeClr val="bg1"/>
              </a:solidFill>
              <a:latin typeface="Calibri"/>
              <a:cs typeface="Times New Roman"/>
            </a:endParaRPr>
          </a:p>
        </p:txBody>
      </p:sp>
      <p:pic>
        <p:nvPicPr>
          <p:cNvPr id="6" name="Picture 5">
            <a:extLst>
              <a:ext uri="{FF2B5EF4-FFF2-40B4-BE49-F238E27FC236}">
                <a16:creationId xmlns:a16="http://schemas.microsoft.com/office/drawing/2014/main" id="{5D7F071A-23D0-4C65-9B59-B304C5E12A7F}"/>
              </a:ext>
            </a:extLst>
          </p:cNvPr>
          <p:cNvPicPr>
            <a:picLocks noChangeAspect="1"/>
          </p:cNvPicPr>
          <p:nvPr/>
        </p:nvPicPr>
        <p:blipFill>
          <a:blip r:embed="rId3"/>
          <a:stretch>
            <a:fillRect/>
          </a:stretch>
        </p:blipFill>
        <p:spPr>
          <a:xfrm>
            <a:off x="1645804" y="1752389"/>
            <a:ext cx="8900391" cy="4746875"/>
          </a:xfrm>
          <a:prstGeom prst="rect">
            <a:avLst/>
          </a:prstGeom>
        </p:spPr>
      </p:pic>
    </p:spTree>
    <p:extLst>
      <p:ext uri="{BB962C8B-B14F-4D97-AF65-F5344CB8AC3E}">
        <p14:creationId xmlns:p14="http://schemas.microsoft.com/office/powerpoint/2010/main" val="3091964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83AEF9BC-5247-4545-AA5E-289D77ABC219}"/>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2" name="Title 1">
            <a:extLst>
              <a:ext uri="{FF2B5EF4-FFF2-40B4-BE49-F238E27FC236}">
                <a16:creationId xmlns:a16="http://schemas.microsoft.com/office/drawing/2014/main" id="{A9EE36BE-79CB-45CD-9648-048DC8B8127E}"/>
              </a:ext>
            </a:extLst>
          </p:cNvPr>
          <p:cNvSpPr>
            <a:spLocks noGrp="1"/>
          </p:cNvSpPr>
          <p:nvPr>
            <p:ph type="title"/>
          </p:nvPr>
        </p:nvSpPr>
        <p:spPr>
          <a:xfrm>
            <a:off x="1066800" y="152400"/>
            <a:ext cx="10058399" cy="664370"/>
          </a:xfrm>
        </p:spPr>
        <p:txBody>
          <a:bodyPr vert="horz" lIns="91440" tIns="45720" rIns="91440" bIns="45720" rtlCol="0" anchor="b">
            <a:normAutofit/>
          </a:bodyPr>
          <a:lstStyle/>
          <a:p>
            <a:pPr algn="ctr"/>
            <a:r>
              <a:rPr lang="en-US" sz="2800" cap="all" spc="390" dirty="0">
                <a:solidFill>
                  <a:srgbClr val="FFFFFF"/>
                </a:solidFill>
              </a:rPr>
              <a:t>Implemented project overview</a:t>
            </a:r>
            <a:endParaRPr lang="en-US" sz="2800" kern="1200" cap="all" spc="390" baseline="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B6B0C9C0-6E37-456A-B032-5C83258BCFB1}"/>
              </a:ext>
            </a:extLst>
          </p:cNvPr>
          <p:cNvSpPr txBox="1"/>
          <p:nvPr/>
        </p:nvSpPr>
        <p:spPr>
          <a:xfrm>
            <a:off x="3029453" y="969160"/>
            <a:ext cx="66484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Calibri"/>
                <a:cs typeface="Times New Roman"/>
              </a:rPr>
              <a:t>SIGNUP / LOGIN PAGE (ADMIN INTERFACE)</a:t>
            </a:r>
            <a:endParaRPr lang="en-US" sz="1400" b="1" dirty="0">
              <a:solidFill>
                <a:schemeClr val="bg1"/>
              </a:solidFill>
              <a:latin typeface="Calibri"/>
              <a:cs typeface="Times New Roman"/>
            </a:endParaRPr>
          </a:p>
        </p:txBody>
      </p:sp>
      <p:pic>
        <p:nvPicPr>
          <p:cNvPr id="7" name="Picture 6">
            <a:extLst>
              <a:ext uri="{FF2B5EF4-FFF2-40B4-BE49-F238E27FC236}">
                <a16:creationId xmlns:a16="http://schemas.microsoft.com/office/drawing/2014/main" id="{E8D266E0-C11E-48C0-B811-56EB22906C1B}"/>
              </a:ext>
            </a:extLst>
          </p:cNvPr>
          <p:cNvPicPr>
            <a:picLocks noChangeAspect="1"/>
          </p:cNvPicPr>
          <p:nvPr/>
        </p:nvPicPr>
        <p:blipFill>
          <a:blip r:embed="rId3"/>
          <a:stretch>
            <a:fillRect/>
          </a:stretch>
        </p:blipFill>
        <p:spPr>
          <a:xfrm>
            <a:off x="1627853" y="1716258"/>
            <a:ext cx="8936293" cy="4769076"/>
          </a:xfrm>
          <a:prstGeom prst="rect">
            <a:avLst/>
          </a:prstGeom>
        </p:spPr>
      </p:pic>
    </p:spTree>
    <p:extLst>
      <p:ext uri="{BB962C8B-B14F-4D97-AF65-F5344CB8AC3E}">
        <p14:creationId xmlns:p14="http://schemas.microsoft.com/office/powerpoint/2010/main" val="1763145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83AEF9BC-5247-4545-AA5E-289D77ABC219}"/>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2" name="Title 1">
            <a:extLst>
              <a:ext uri="{FF2B5EF4-FFF2-40B4-BE49-F238E27FC236}">
                <a16:creationId xmlns:a16="http://schemas.microsoft.com/office/drawing/2014/main" id="{A9EE36BE-79CB-45CD-9648-048DC8B8127E}"/>
              </a:ext>
            </a:extLst>
          </p:cNvPr>
          <p:cNvSpPr>
            <a:spLocks noGrp="1"/>
          </p:cNvSpPr>
          <p:nvPr>
            <p:ph type="title"/>
          </p:nvPr>
        </p:nvSpPr>
        <p:spPr>
          <a:xfrm>
            <a:off x="1066800" y="152400"/>
            <a:ext cx="10058399" cy="664370"/>
          </a:xfrm>
        </p:spPr>
        <p:txBody>
          <a:bodyPr vert="horz" lIns="91440" tIns="45720" rIns="91440" bIns="45720" rtlCol="0" anchor="b">
            <a:normAutofit/>
          </a:bodyPr>
          <a:lstStyle/>
          <a:p>
            <a:pPr algn="ctr"/>
            <a:r>
              <a:rPr lang="en-US" sz="2800" cap="all" spc="390" dirty="0">
                <a:solidFill>
                  <a:srgbClr val="FFFFFF"/>
                </a:solidFill>
              </a:rPr>
              <a:t>Implemented project overview</a:t>
            </a:r>
            <a:endParaRPr lang="en-US" sz="2800" kern="1200" cap="all" spc="390" baseline="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B6B0C9C0-6E37-456A-B032-5C83258BCFB1}"/>
              </a:ext>
            </a:extLst>
          </p:cNvPr>
          <p:cNvSpPr txBox="1"/>
          <p:nvPr/>
        </p:nvSpPr>
        <p:spPr>
          <a:xfrm>
            <a:off x="3029453" y="969160"/>
            <a:ext cx="66484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Calibri"/>
                <a:cs typeface="Times New Roman"/>
              </a:rPr>
              <a:t>ADMIN PAGE - ANNOUNCEMENT</a:t>
            </a:r>
            <a:endParaRPr lang="en-US" sz="1400" b="1" dirty="0">
              <a:solidFill>
                <a:schemeClr val="bg1"/>
              </a:solidFill>
              <a:latin typeface="Calibri"/>
              <a:cs typeface="Times New Roman"/>
            </a:endParaRPr>
          </a:p>
        </p:txBody>
      </p:sp>
      <p:pic>
        <p:nvPicPr>
          <p:cNvPr id="6" name="Picture 5">
            <a:extLst>
              <a:ext uri="{FF2B5EF4-FFF2-40B4-BE49-F238E27FC236}">
                <a16:creationId xmlns:a16="http://schemas.microsoft.com/office/drawing/2014/main" id="{043CD591-B85F-408D-811F-D6EF3D1309AB}"/>
              </a:ext>
            </a:extLst>
          </p:cNvPr>
          <p:cNvPicPr>
            <a:picLocks noChangeAspect="1"/>
          </p:cNvPicPr>
          <p:nvPr/>
        </p:nvPicPr>
        <p:blipFill>
          <a:blip r:embed="rId3"/>
          <a:stretch>
            <a:fillRect/>
          </a:stretch>
        </p:blipFill>
        <p:spPr>
          <a:xfrm>
            <a:off x="1401368" y="1583215"/>
            <a:ext cx="9723831" cy="4947337"/>
          </a:xfrm>
          <a:prstGeom prst="rect">
            <a:avLst/>
          </a:prstGeom>
        </p:spPr>
      </p:pic>
    </p:spTree>
    <p:extLst>
      <p:ext uri="{BB962C8B-B14F-4D97-AF65-F5344CB8AC3E}">
        <p14:creationId xmlns:p14="http://schemas.microsoft.com/office/powerpoint/2010/main" val="1277807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83AEF9BC-5247-4545-AA5E-289D77ABC219}"/>
              </a:ext>
            </a:extLst>
          </p:cNvPr>
          <p:cNvPicPr>
            <a:picLocks noGrp="1" noChangeAspect="1"/>
          </p:cNvPicPr>
          <p:nvPr>
            <p:ph idx="1"/>
          </p:nvPr>
        </p:nvPicPr>
        <p:blipFill rotWithShape="1">
          <a:blip r:embed="rId2">
            <a:alphaModFix/>
          </a:blip>
          <a:srcRect/>
          <a:stretch/>
        </p:blipFill>
        <p:spPr>
          <a:xfrm>
            <a:off x="-1" y="10"/>
            <a:ext cx="12192000" cy="6857989"/>
          </a:xfrm>
          <a:prstGeom prst="rect">
            <a:avLst/>
          </a:prstGeom>
        </p:spPr>
      </p:pic>
      <p:sp>
        <p:nvSpPr>
          <p:cNvPr id="2" name="Title 1">
            <a:extLst>
              <a:ext uri="{FF2B5EF4-FFF2-40B4-BE49-F238E27FC236}">
                <a16:creationId xmlns:a16="http://schemas.microsoft.com/office/drawing/2014/main" id="{A9EE36BE-79CB-45CD-9648-048DC8B8127E}"/>
              </a:ext>
            </a:extLst>
          </p:cNvPr>
          <p:cNvSpPr>
            <a:spLocks noGrp="1"/>
          </p:cNvSpPr>
          <p:nvPr>
            <p:ph type="title"/>
          </p:nvPr>
        </p:nvSpPr>
        <p:spPr>
          <a:xfrm>
            <a:off x="1066800" y="152400"/>
            <a:ext cx="10058399" cy="664370"/>
          </a:xfrm>
        </p:spPr>
        <p:txBody>
          <a:bodyPr vert="horz" lIns="91440" tIns="45720" rIns="91440" bIns="45720" rtlCol="0" anchor="b">
            <a:normAutofit/>
          </a:bodyPr>
          <a:lstStyle/>
          <a:p>
            <a:pPr algn="ctr"/>
            <a:r>
              <a:rPr lang="en-US" sz="2800" cap="all" spc="390" dirty="0">
                <a:solidFill>
                  <a:srgbClr val="FFFFFF"/>
                </a:solidFill>
              </a:rPr>
              <a:t>Implemented project overview</a:t>
            </a:r>
            <a:endParaRPr lang="en-US" sz="2800" kern="1200" cap="all" spc="390" baseline="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B6B0C9C0-6E37-456A-B032-5C83258BCFB1}"/>
              </a:ext>
            </a:extLst>
          </p:cNvPr>
          <p:cNvSpPr txBox="1"/>
          <p:nvPr/>
        </p:nvSpPr>
        <p:spPr>
          <a:xfrm>
            <a:off x="3029453" y="969160"/>
            <a:ext cx="66484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Calibri"/>
                <a:cs typeface="Times New Roman"/>
              </a:rPr>
              <a:t>REGISTERATION PAGE (STUDENT INTERFACE)</a:t>
            </a:r>
            <a:endParaRPr lang="en-US" sz="1400" b="1" dirty="0">
              <a:solidFill>
                <a:schemeClr val="bg1"/>
              </a:solidFill>
              <a:latin typeface="Calibri"/>
              <a:cs typeface="Times New Roman"/>
            </a:endParaRPr>
          </a:p>
        </p:txBody>
      </p:sp>
      <p:pic>
        <p:nvPicPr>
          <p:cNvPr id="9" name="Picture 8">
            <a:extLst>
              <a:ext uri="{FF2B5EF4-FFF2-40B4-BE49-F238E27FC236}">
                <a16:creationId xmlns:a16="http://schemas.microsoft.com/office/drawing/2014/main" id="{0D96F4CC-B083-4896-8689-CE305CE17AA9}"/>
              </a:ext>
            </a:extLst>
          </p:cNvPr>
          <p:cNvPicPr>
            <a:picLocks noChangeAspect="1"/>
          </p:cNvPicPr>
          <p:nvPr/>
        </p:nvPicPr>
        <p:blipFill>
          <a:blip r:embed="rId3"/>
          <a:stretch>
            <a:fillRect/>
          </a:stretch>
        </p:blipFill>
        <p:spPr>
          <a:xfrm>
            <a:off x="1457056" y="1583215"/>
            <a:ext cx="9668143" cy="4919004"/>
          </a:xfrm>
          <a:prstGeom prst="rect">
            <a:avLst/>
          </a:prstGeom>
        </p:spPr>
      </p:pic>
    </p:spTree>
    <p:extLst>
      <p:ext uri="{BB962C8B-B14F-4D97-AF65-F5344CB8AC3E}">
        <p14:creationId xmlns:p14="http://schemas.microsoft.com/office/powerpoint/2010/main" val="2059692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A8D242A2-4A1A-4BDE-B56E-AE7A3E1828C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5" name="TextBox 4">
            <a:extLst>
              <a:ext uri="{FF2B5EF4-FFF2-40B4-BE49-F238E27FC236}">
                <a16:creationId xmlns:a16="http://schemas.microsoft.com/office/drawing/2014/main" id="{2CF1E336-1499-4B80-B93A-394E8FD00B60}"/>
              </a:ext>
            </a:extLst>
          </p:cNvPr>
          <p:cNvSpPr txBox="1"/>
          <p:nvPr/>
        </p:nvSpPr>
        <p:spPr>
          <a:xfrm>
            <a:off x="4273061" y="507647"/>
            <a:ext cx="36458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latin typeface="Calibri"/>
                <a:cs typeface="Times New Roman"/>
              </a:rPr>
              <a:t>STUDENT MAIN PAGE</a:t>
            </a:r>
            <a:endParaRPr lang="en-US" sz="2800" dirty="0">
              <a:solidFill>
                <a:schemeClr val="bg1"/>
              </a:solidFill>
            </a:endParaRPr>
          </a:p>
        </p:txBody>
      </p:sp>
      <p:pic>
        <p:nvPicPr>
          <p:cNvPr id="13" name="Picture 12">
            <a:extLst>
              <a:ext uri="{FF2B5EF4-FFF2-40B4-BE49-F238E27FC236}">
                <a16:creationId xmlns:a16="http://schemas.microsoft.com/office/drawing/2014/main" id="{ABAAC155-5BF7-4154-8DDE-36F413FB2AAC}"/>
              </a:ext>
            </a:extLst>
          </p:cNvPr>
          <p:cNvPicPr>
            <a:picLocks noChangeAspect="1"/>
          </p:cNvPicPr>
          <p:nvPr/>
        </p:nvPicPr>
        <p:blipFill>
          <a:blip r:embed="rId3"/>
          <a:stretch>
            <a:fillRect/>
          </a:stretch>
        </p:blipFill>
        <p:spPr>
          <a:xfrm>
            <a:off x="947224" y="1214824"/>
            <a:ext cx="10297551" cy="5254314"/>
          </a:xfrm>
          <a:prstGeom prst="rect">
            <a:avLst/>
          </a:prstGeom>
        </p:spPr>
      </p:pic>
    </p:spTree>
    <p:extLst>
      <p:ext uri="{BB962C8B-B14F-4D97-AF65-F5344CB8AC3E}">
        <p14:creationId xmlns:p14="http://schemas.microsoft.com/office/powerpoint/2010/main" val="234996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1" name="Picture 5" descr="A picture containing honeycomb, tiled, indoor, outdoor object&#10;&#10;Description automatically generated">
            <a:extLst>
              <a:ext uri="{FF2B5EF4-FFF2-40B4-BE49-F238E27FC236}">
                <a16:creationId xmlns:a16="http://schemas.microsoft.com/office/drawing/2014/main" id="{407BD42F-04DD-44EF-896C-67B7416042C2}"/>
              </a:ext>
            </a:extLst>
          </p:cNvPr>
          <p:cNvPicPr>
            <a:picLocks noChangeAspect="1"/>
          </p:cNvPicPr>
          <p:nvPr/>
        </p:nvPicPr>
        <p:blipFill rotWithShape="1">
          <a:blip r:embed="rId2">
            <a:alphaModFix amt="41000"/>
          </a:blip>
          <a:srcRect/>
          <a:stretch/>
        </p:blipFill>
        <p:spPr>
          <a:xfrm>
            <a:off x="21" y="0"/>
            <a:ext cx="5367317" cy="6858000"/>
          </a:xfrm>
          <a:prstGeom prst="rect">
            <a:avLst/>
          </a:prstGeom>
        </p:spPr>
      </p:pic>
      <p:sp>
        <p:nvSpPr>
          <p:cNvPr id="2" name="Title 1">
            <a:extLst>
              <a:ext uri="{FF2B5EF4-FFF2-40B4-BE49-F238E27FC236}">
                <a16:creationId xmlns:a16="http://schemas.microsoft.com/office/drawing/2014/main" id="{486DAE39-CA09-470D-82F2-950D0B852A05}"/>
              </a:ext>
            </a:extLst>
          </p:cNvPr>
          <p:cNvSpPr>
            <a:spLocks noGrp="1"/>
          </p:cNvSpPr>
          <p:nvPr>
            <p:ph type="title"/>
          </p:nvPr>
        </p:nvSpPr>
        <p:spPr>
          <a:xfrm>
            <a:off x="637007" y="2235949"/>
            <a:ext cx="3692106" cy="1740290"/>
          </a:xfrm>
          <a:effectLst>
            <a:outerShdw blurRad="38100" dist="12700" dir="2700000" algn="tl" rotWithShape="0">
              <a:prstClr val="black">
                <a:alpha val="40000"/>
              </a:prstClr>
            </a:outerShdw>
          </a:effectLst>
        </p:spPr>
        <p:txBody>
          <a:bodyPr anchor="ctr">
            <a:noAutofit/>
          </a:bodyPr>
          <a:lstStyle/>
          <a:p>
            <a:pPr algn="ctr"/>
            <a:r>
              <a:rPr lang="en-US" sz="4800" dirty="0">
                <a:solidFill>
                  <a:schemeClr val="bg1"/>
                </a:solidFill>
              </a:rPr>
              <a:t>USE CASE DAIGRAM (UML)</a:t>
            </a:r>
          </a:p>
        </p:txBody>
      </p:sp>
      <p:pic>
        <p:nvPicPr>
          <p:cNvPr id="6" name="Picture 6" descr="Diagram&#10;&#10;Description automatically generated">
            <a:extLst>
              <a:ext uri="{FF2B5EF4-FFF2-40B4-BE49-F238E27FC236}">
                <a16:creationId xmlns:a16="http://schemas.microsoft.com/office/drawing/2014/main" id="{CB6B3CF0-BE70-4582-97E3-9B4DEC8DD4FA}"/>
              </a:ext>
            </a:extLst>
          </p:cNvPr>
          <p:cNvPicPr>
            <a:picLocks noChangeAspect="1"/>
          </p:cNvPicPr>
          <p:nvPr/>
        </p:nvPicPr>
        <p:blipFill>
          <a:blip r:embed="rId3"/>
          <a:stretch>
            <a:fillRect/>
          </a:stretch>
        </p:blipFill>
        <p:spPr>
          <a:xfrm>
            <a:off x="5367338" y="-2434"/>
            <a:ext cx="6779418" cy="6862867"/>
          </a:xfrm>
          <a:prstGeom prst="rect">
            <a:avLst/>
          </a:prstGeom>
        </p:spPr>
      </p:pic>
    </p:spTree>
    <p:extLst>
      <p:ext uri="{BB962C8B-B14F-4D97-AF65-F5344CB8AC3E}">
        <p14:creationId xmlns:p14="http://schemas.microsoft.com/office/powerpoint/2010/main" val="4240645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EDAE8F8A-94FA-4146-863B-BCB0536C601A}"/>
              </a:ext>
            </a:extLst>
          </p:cNvPr>
          <p:cNvSpPr txBox="1"/>
          <p:nvPr/>
        </p:nvSpPr>
        <p:spPr>
          <a:xfrm>
            <a:off x="4489200" y="447446"/>
            <a:ext cx="29456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Calibri"/>
                <a:cs typeface="Times New Roman"/>
              </a:rPr>
              <a:t>PROFILE PAGE (STUDENT)</a:t>
            </a:r>
            <a:endParaRPr lang="en-US" sz="2000" dirty="0">
              <a:solidFill>
                <a:schemeClr val="bg1"/>
              </a:solidFill>
            </a:endParaRPr>
          </a:p>
        </p:txBody>
      </p:sp>
      <p:pic>
        <p:nvPicPr>
          <p:cNvPr id="8" name="Picture 7">
            <a:extLst>
              <a:ext uri="{FF2B5EF4-FFF2-40B4-BE49-F238E27FC236}">
                <a16:creationId xmlns:a16="http://schemas.microsoft.com/office/drawing/2014/main" id="{4B1F4284-6B33-47E3-B7D4-D74D525A950C}"/>
              </a:ext>
            </a:extLst>
          </p:cNvPr>
          <p:cNvPicPr>
            <a:picLocks noChangeAspect="1"/>
          </p:cNvPicPr>
          <p:nvPr/>
        </p:nvPicPr>
        <p:blipFill>
          <a:blip r:embed="rId3"/>
          <a:stretch>
            <a:fillRect/>
          </a:stretch>
        </p:blipFill>
        <p:spPr>
          <a:xfrm>
            <a:off x="654624" y="1088976"/>
            <a:ext cx="10614758" cy="5369545"/>
          </a:xfrm>
          <a:prstGeom prst="rect">
            <a:avLst/>
          </a:prstGeom>
        </p:spPr>
      </p:pic>
    </p:spTree>
    <p:extLst>
      <p:ext uri="{BB962C8B-B14F-4D97-AF65-F5344CB8AC3E}">
        <p14:creationId xmlns:p14="http://schemas.microsoft.com/office/powerpoint/2010/main" val="2387446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5" name="TextBox 4">
            <a:extLst>
              <a:ext uri="{FF2B5EF4-FFF2-40B4-BE49-F238E27FC236}">
                <a16:creationId xmlns:a16="http://schemas.microsoft.com/office/drawing/2014/main" id="{D2450385-B1F8-4B77-BB52-F6BA77EA0F42}"/>
              </a:ext>
            </a:extLst>
          </p:cNvPr>
          <p:cNvSpPr txBox="1"/>
          <p:nvPr/>
        </p:nvSpPr>
        <p:spPr>
          <a:xfrm>
            <a:off x="4541519" y="36327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EDIT PROFILE PAGE</a:t>
            </a:r>
          </a:p>
        </p:txBody>
      </p:sp>
      <p:pic>
        <p:nvPicPr>
          <p:cNvPr id="13" name="Picture 12">
            <a:extLst>
              <a:ext uri="{FF2B5EF4-FFF2-40B4-BE49-F238E27FC236}">
                <a16:creationId xmlns:a16="http://schemas.microsoft.com/office/drawing/2014/main" id="{39165220-52C7-487D-B447-3D09C9B5F233}"/>
              </a:ext>
            </a:extLst>
          </p:cNvPr>
          <p:cNvPicPr>
            <a:picLocks noChangeAspect="1"/>
          </p:cNvPicPr>
          <p:nvPr/>
        </p:nvPicPr>
        <p:blipFill>
          <a:blip r:embed="rId3"/>
          <a:stretch>
            <a:fillRect/>
          </a:stretch>
        </p:blipFill>
        <p:spPr>
          <a:xfrm>
            <a:off x="719795" y="1012942"/>
            <a:ext cx="4469991" cy="5572532"/>
          </a:xfrm>
          <a:prstGeom prst="rect">
            <a:avLst/>
          </a:prstGeom>
        </p:spPr>
      </p:pic>
      <p:pic>
        <p:nvPicPr>
          <p:cNvPr id="15" name="Picture 14">
            <a:extLst>
              <a:ext uri="{FF2B5EF4-FFF2-40B4-BE49-F238E27FC236}">
                <a16:creationId xmlns:a16="http://schemas.microsoft.com/office/drawing/2014/main" id="{D25F0F20-A732-4ED2-B432-974324C215D4}"/>
              </a:ext>
            </a:extLst>
          </p:cNvPr>
          <p:cNvPicPr>
            <a:picLocks noChangeAspect="1"/>
          </p:cNvPicPr>
          <p:nvPr/>
        </p:nvPicPr>
        <p:blipFill rotWithShape="1">
          <a:blip r:embed="rId4"/>
          <a:srcRect l="3070" r="3886"/>
          <a:stretch/>
        </p:blipFill>
        <p:spPr>
          <a:xfrm>
            <a:off x="6243114" y="2217837"/>
            <a:ext cx="4945949" cy="3162741"/>
          </a:xfrm>
          <a:prstGeom prst="rect">
            <a:avLst/>
          </a:prstGeom>
        </p:spPr>
      </p:pic>
    </p:spTree>
    <p:extLst>
      <p:ext uri="{BB962C8B-B14F-4D97-AF65-F5344CB8AC3E}">
        <p14:creationId xmlns:p14="http://schemas.microsoft.com/office/powerpoint/2010/main" val="2777922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5" name="TextBox 4">
            <a:extLst>
              <a:ext uri="{FF2B5EF4-FFF2-40B4-BE49-F238E27FC236}">
                <a16:creationId xmlns:a16="http://schemas.microsoft.com/office/drawing/2014/main" id="{68C0FD26-A4C2-4C21-8160-D4F4B0F5AA28}"/>
              </a:ext>
            </a:extLst>
          </p:cNvPr>
          <p:cNvSpPr txBox="1"/>
          <p:nvPr/>
        </p:nvSpPr>
        <p:spPr>
          <a:xfrm>
            <a:off x="4724400" y="43664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Calibri"/>
                <a:cs typeface="Times New Roman"/>
              </a:rPr>
              <a:t>STAFF MAIN PAGE</a:t>
            </a:r>
            <a:endParaRPr lang="en-US" sz="2000" dirty="0">
              <a:solidFill>
                <a:schemeClr val="bg1"/>
              </a:solidFill>
            </a:endParaRPr>
          </a:p>
        </p:txBody>
      </p:sp>
      <p:pic>
        <p:nvPicPr>
          <p:cNvPr id="8" name="Picture 7">
            <a:extLst>
              <a:ext uri="{FF2B5EF4-FFF2-40B4-BE49-F238E27FC236}">
                <a16:creationId xmlns:a16="http://schemas.microsoft.com/office/drawing/2014/main" id="{5E6CF315-E620-4A53-982A-91F587FE9C86}"/>
              </a:ext>
            </a:extLst>
          </p:cNvPr>
          <p:cNvPicPr>
            <a:picLocks noChangeAspect="1"/>
          </p:cNvPicPr>
          <p:nvPr/>
        </p:nvPicPr>
        <p:blipFill>
          <a:blip r:embed="rId3"/>
          <a:stretch>
            <a:fillRect/>
          </a:stretch>
        </p:blipFill>
        <p:spPr>
          <a:xfrm>
            <a:off x="1118760" y="1062930"/>
            <a:ext cx="9954479" cy="5071974"/>
          </a:xfrm>
          <a:prstGeom prst="rect">
            <a:avLst/>
          </a:prstGeom>
        </p:spPr>
      </p:pic>
    </p:spTree>
    <p:extLst>
      <p:ext uri="{BB962C8B-B14F-4D97-AF65-F5344CB8AC3E}">
        <p14:creationId xmlns:p14="http://schemas.microsoft.com/office/powerpoint/2010/main" val="2732338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E7A9C600-FA6C-486F-A052-22A4CAC97472}"/>
              </a:ext>
            </a:extLst>
          </p:cNvPr>
          <p:cNvSpPr txBox="1"/>
          <p:nvPr/>
        </p:nvSpPr>
        <p:spPr>
          <a:xfrm>
            <a:off x="4039918" y="272009"/>
            <a:ext cx="41121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bg1"/>
                </a:solidFill>
                <a:latin typeface="Calibri"/>
                <a:cs typeface="Times New Roman"/>
              </a:rPr>
              <a:t>CREATE TIME TABLE</a:t>
            </a:r>
            <a:endParaRPr lang="en-US" sz="2800" dirty="0">
              <a:solidFill>
                <a:schemeClr val="bg1"/>
              </a:solidFill>
            </a:endParaRPr>
          </a:p>
        </p:txBody>
      </p:sp>
      <p:pic>
        <p:nvPicPr>
          <p:cNvPr id="8" name="Picture 7">
            <a:extLst>
              <a:ext uri="{FF2B5EF4-FFF2-40B4-BE49-F238E27FC236}">
                <a16:creationId xmlns:a16="http://schemas.microsoft.com/office/drawing/2014/main" id="{DA2A542F-0D50-4A26-A4CA-6359B506D7EC}"/>
              </a:ext>
            </a:extLst>
          </p:cNvPr>
          <p:cNvPicPr>
            <a:picLocks noChangeAspect="1"/>
          </p:cNvPicPr>
          <p:nvPr/>
        </p:nvPicPr>
        <p:blipFill>
          <a:blip r:embed="rId3"/>
          <a:stretch>
            <a:fillRect/>
          </a:stretch>
        </p:blipFill>
        <p:spPr>
          <a:xfrm>
            <a:off x="630737" y="1067228"/>
            <a:ext cx="11242394" cy="5217919"/>
          </a:xfrm>
          <a:prstGeom prst="rect">
            <a:avLst/>
          </a:prstGeom>
        </p:spPr>
      </p:pic>
    </p:spTree>
    <p:extLst>
      <p:ext uri="{BB962C8B-B14F-4D97-AF65-F5344CB8AC3E}">
        <p14:creationId xmlns:p14="http://schemas.microsoft.com/office/powerpoint/2010/main" val="869453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5" name="TextBox 4">
            <a:extLst>
              <a:ext uri="{FF2B5EF4-FFF2-40B4-BE49-F238E27FC236}">
                <a16:creationId xmlns:a16="http://schemas.microsoft.com/office/drawing/2014/main" id="{A9B86329-FC0D-4003-B545-1ED996C4E3A0}"/>
              </a:ext>
            </a:extLst>
          </p:cNvPr>
          <p:cNvSpPr txBox="1"/>
          <p:nvPr/>
        </p:nvSpPr>
        <p:spPr>
          <a:xfrm>
            <a:off x="2977956" y="351830"/>
            <a:ext cx="68694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rPr>
              <a:t>VIEW TIME TABLE (STUDENT INTERFACE)</a:t>
            </a:r>
          </a:p>
        </p:txBody>
      </p:sp>
      <p:pic>
        <p:nvPicPr>
          <p:cNvPr id="6" name="Picture 5">
            <a:extLst>
              <a:ext uri="{FF2B5EF4-FFF2-40B4-BE49-F238E27FC236}">
                <a16:creationId xmlns:a16="http://schemas.microsoft.com/office/drawing/2014/main" id="{7E78DE06-876F-48D5-A4DF-33638901A9A1}"/>
              </a:ext>
            </a:extLst>
          </p:cNvPr>
          <p:cNvPicPr>
            <a:picLocks noChangeAspect="1"/>
          </p:cNvPicPr>
          <p:nvPr/>
        </p:nvPicPr>
        <p:blipFill>
          <a:blip r:embed="rId3"/>
          <a:stretch>
            <a:fillRect/>
          </a:stretch>
        </p:blipFill>
        <p:spPr>
          <a:xfrm>
            <a:off x="656707" y="1275161"/>
            <a:ext cx="10878586" cy="5002641"/>
          </a:xfrm>
          <a:prstGeom prst="rect">
            <a:avLst/>
          </a:prstGeom>
        </p:spPr>
      </p:pic>
    </p:spTree>
    <p:extLst>
      <p:ext uri="{BB962C8B-B14F-4D97-AF65-F5344CB8AC3E}">
        <p14:creationId xmlns:p14="http://schemas.microsoft.com/office/powerpoint/2010/main" val="2812532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1474618D-79E8-41B3-9889-8C7CDAB9157E}"/>
              </a:ext>
            </a:extLst>
          </p:cNvPr>
          <p:cNvSpPr txBox="1"/>
          <p:nvPr/>
        </p:nvSpPr>
        <p:spPr>
          <a:xfrm>
            <a:off x="211931" y="16430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ATTENDANCE</a:t>
            </a:r>
          </a:p>
        </p:txBody>
      </p:sp>
      <p:sp>
        <p:nvSpPr>
          <p:cNvPr id="3" name="TextBox 2">
            <a:extLst>
              <a:ext uri="{FF2B5EF4-FFF2-40B4-BE49-F238E27FC236}">
                <a16:creationId xmlns:a16="http://schemas.microsoft.com/office/drawing/2014/main" id="{09556254-A10B-4601-9E9C-F7EB1AACF1FF}"/>
              </a:ext>
            </a:extLst>
          </p:cNvPr>
          <p:cNvSpPr txBox="1"/>
          <p:nvPr/>
        </p:nvSpPr>
        <p:spPr>
          <a:xfrm>
            <a:off x="211930" y="533682"/>
            <a:ext cx="35647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FACULTY INTERFACE</a:t>
            </a:r>
          </a:p>
        </p:txBody>
      </p:sp>
      <p:pic>
        <p:nvPicPr>
          <p:cNvPr id="13" name="Picture 12">
            <a:extLst>
              <a:ext uri="{FF2B5EF4-FFF2-40B4-BE49-F238E27FC236}">
                <a16:creationId xmlns:a16="http://schemas.microsoft.com/office/drawing/2014/main" id="{DADAB35F-CC29-4EF5-858D-A14BEFB1B994}"/>
              </a:ext>
            </a:extLst>
          </p:cNvPr>
          <p:cNvPicPr>
            <a:picLocks noChangeAspect="1"/>
          </p:cNvPicPr>
          <p:nvPr/>
        </p:nvPicPr>
        <p:blipFill>
          <a:blip r:embed="rId3"/>
          <a:stretch>
            <a:fillRect/>
          </a:stretch>
        </p:blipFill>
        <p:spPr>
          <a:xfrm>
            <a:off x="606263" y="1098088"/>
            <a:ext cx="10979474" cy="5240569"/>
          </a:xfrm>
          <a:prstGeom prst="rect">
            <a:avLst/>
          </a:prstGeom>
        </p:spPr>
      </p:pic>
    </p:spTree>
    <p:extLst>
      <p:ext uri="{BB962C8B-B14F-4D97-AF65-F5344CB8AC3E}">
        <p14:creationId xmlns:p14="http://schemas.microsoft.com/office/powerpoint/2010/main" val="1493651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1474618D-79E8-41B3-9889-8C7CDAB9157E}"/>
              </a:ext>
            </a:extLst>
          </p:cNvPr>
          <p:cNvSpPr txBox="1"/>
          <p:nvPr/>
        </p:nvSpPr>
        <p:spPr>
          <a:xfrm>
            <a:off x="211931" y="16430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ATTENDANCE</a:t>
            </a:r>
          </a:p>
        </p:txBody>
      </p:sp>
      <p:sp>
        <p:nvSpPr>
          <p:cNvPr id="3" name="TextBox 2">
            <a:extLst>
              <a:ext uri="{FF2B5EF4-FFF2-40B4-BE49-F238E27FC236}">
                <a16:creationId xmlns:a16="http://schemas.microsoft.com/office/drawing/2014/main" id="{09556254-A10B-4601-9E9C-F7EB1AACF1FF}"/>
              </a:ext>
            </a:extLst>
          </p:cNvPr>
          <p:cNvSpPr txBox="1"/>
          <p:nvPr/>
        </p:nvSpPr>
        <p:spPr>
          <a:xfrm>
            <a:off x="211930" y="533682"/>
            <a:ext cx="35647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FACULTY INTERFACE</a:t>
            </a:r>
          </a:p>
        </p:txBody>
      </p:sp>
      <p:pic>
        <p:nvPicPr>
          <p:cNvPr id="6" name="Picture 5">
            <a:extLst>
              <a:ext uri="{FF2B5EF4-FFF2-40B4-BE49-F238E27FC236}">
                <a16:creationId xmlns:a16="http://schemas.microsoft.com/office/drawing/2014/main" id="{0F963D0F-8A43-47A2-957D-C8C39ECACEC1}"/>
              </a:ext>
            </a:extLst>
          </p:cNvPr>
          <p:cNvPicPr>
            <a:picLocks noChangeAspect="1"/>
          </p:cNvPicPr>
          <p:nvPr/>
        </p:nvPicPr>
        <p:blipFill>
          <a:blip r:embed="rId3"/>
          <a:stretch>
            <a:fillRect/>
          </a:stretch>
        </p:blipFill>
        <p:spPr>
          <a:xfrm>
            <a:off x="921434" y="1282890"/>
            <a:ext cx="10546080" cy="5041428"/>
          </a:xfrm>
          <a:prstGeom prst="rect">
            <a:avLst/>
          </a:prstGeom>
        </p:spPr>
      </p:pic>
    </p:spTree>
    <p:extLst>
      <p:ext uri="{BB962C8B-B14F-4D97-AF65-F5344CB8AC3E}">
        <p14:creationId xmlns:p14="http://schemas.microsoft.com/office/powerpoint/2010/main" val="2779407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1474618D-79E8-41B3-9889-8C7CDAB9157E}"/>
              </a:ext>
            </a:extLst>
          </p:cNvPr>
          <p:cNvSpPr txBox="1"/>
          <p:nvPr/>
        </p:nvSpPr>
        <p:spPr>
          <a:xfrm>
            <a:off x="211931" y="16430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rPr>
              <a:t>ATTENDANCE</a:t>
            </a:r>
          </a:p>
        </p:txBody>
      </p:sp>
      <p:sp>
        <p:nvSpPr>
          <p:cNvPr id="6" name="TextBox 5">
            <a:extLst>
              <a:ext uri="{FF2B5EF4-FFF2-40B4-BE49-F238E27FC236}">
                <a16:creationId xmlns:a16="http://schemas.microsoft.com/office/drawing/2014/main" id="{D1D7BA37-28EC-4253-AA13-1649072CDADD}"/>
              </a:ext>
            </a:extLst>
          </p:cNvPr>
          <p:cNvSpPr txBox="1"/>
          <p:nvPr/>
        </p:nvSpPr>
        <p:spPr>
          <a:xfrm>
            <a:off x="211931" y="728712"/>
            <a:ext cx="36361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STUDENT INTERFACE</a:t>
            </a:r>
          </a:p>
        </p:txBody>
      </p:sp>
      <p:pic>
        <p:nvPicPr>
          <p:cNvPr id="10" name="Picture 9">
            <a:extLst>
              <a:ext uri="{FF2B5EF4-FFF2-40B4-BE49-F238E27FC236}">
                <a16:creationId xmlns:a16="http://schemas.microsoft.com/office/drawing/2014/main" id="{8B34E7DB-6588-4CB9-98F7-87C6E99CB5A5}"/>
              </a:ext>
            </a:extLst>
          </p:cNvPr>
          <p:cNvPicPr>
            <a:picLocks noChangeAspect="1"/>
          </p:cNvPicPr>
          <p:nvPr/>
        </p:nvPicPr>
        <p:blipFill>
          <a:blip r:embed="rId3"/>
          <a:stretch>
            <a:fillRect/>
          </a:stretch>
        </p:blipFill>
        <p:spPr>
          <a:xfrm>
            <a:off x="1477108" y="1406769"/>
            <a:ext cx="9699086" cy="4913446"/>
          </a:xfrm>
          <a:prstGeom prst="rect">
            <a:avLst/>
          </a:prstGeom>
        </p:spPr>
      </p:pic>
    </p:spTree>
    <p:extLst>
      <p:ext uri="{BB962C8B-B14F-4D97-AF65-F5344CB8AC3E}">
        <p14:creationId xmlns:p14="http://schemas.microsoft.com/office/powerpoint/2010/main" val="231206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BCAACEC4-2C3C-4307-8AA5-57570BC0AE85}"/>
              </a:ext>
            </a:extLst>
          </p:cNvPr>
          <p:cNvSpPr txBox="1"/>
          <p:nvPr/>
        </p:nvSpPr>
        <p:spPr>
          <a:xfrm>
            <a:off x="188119" y="16430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rPr>
              <a:t>ASSIGNMENTS</a:t>
            </a:r>
          </a:p>
        </p:txBody>
      </p:sp>
      <p:sp>
        <p:nvSpPr>
          <p:cNvPr id="3" name="TextBox 2">
            <a:extLst>
              <a:ext uri="{FF2B5EF4-FFF2-40B4-BE49-F238E27FC236}">
                <a16:creationId xmlns:a16="http://schemas.microsoft.com/office/drawing/2014/main" id="{3C89AB20-C945-428D-9912-9F88D1AF3F6B}"/>
              </a:ext>
            </a:extLst>
          </p:cNvPr>
          <p:cNvSpPr txBox="1"/>
          <p:nvPr/>
        </p:nvSpPr>
        <p:spPr>
          <a:xfrm>
            <a:off x="188119" y="557212"/>
            <a:ext cx="34575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FACULTY INTERFACE</a:t>
            </a:r>
          </a:p>
        </p:txBody>
      </p:sp>
      <p:sp>
        <p:nvSpPr>
          <p:cNvPr id="6" name="TextBox 5">
            <a:extLst>
              <a:ext uri="{FF2B5EF4-FFF2-40B4-BE49-F238E27FC236}">
                <a16:creationId xmlns:a16="http://schemas.microsoft.com/office/drawing/2014/main" id="{5520176B-C7A4-4D09-8ACC-497B96836F3A}"/>
              </a:ext>
            </a:extLst>
          </p:cNvPr>
          <p:cNvSpPr txBox="1"/>
          <p:nvPr/>
        </p:nvSpPr>
        <p:spPr>
          <a:xfrm>
            <a:off x="188119" y="96747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Calibri"/>
                <a:cs typeface="Times New Roman"/>
              </a:rPr>
              <a:t>CREATE ASSIGNMENT</a:t>
            </a:r>
            <a:endParaRPr lang="en-US" sz="2000" dirty="0">
              <a:solidFill>
                <a:schemeClr val="bg1"/>
              </a:solidFill>
            </a:endParaRPr>
          </a:p>
        </p:txBody>
      </p:sp>
      <p:pic>
        <p:nvPicPr>
          <p:cNvPr id="15" name="Picture 14">
            <a:extLst>
              <a:ext uri="{FF2B5EF4-FFF2-40B4-BE49-F238E27FC236}">
                <a16:creationId xmlns:a16="http://schemas.microsoft.com/office/drawing/2014/main" id="{57FB08E0-7F65-4184-97DD-8E4018392FE3}"/>
              </a:ext>
            </a:extLst>
          </p:cNvPr>
          <p:cNvPicPr>
            <a:picLocks noChangeAspect="1"/>
          </p:cNvPicPr>
          <p:nvPr/>
        </p:nvPicPr>
        <p:blipFill>
          <a:blip r:embed="rId3"/>
          <a:stretch>
            <a:fillRect/>
          </a:stretch>
        </p:blipFill>
        <p:spPr>
          <a:xfrm>
            <a:off x="1095933" y="1514524"/>
            <a:ext cx="10000134" cy="5080595"/>
          </a:xfrm>
          <a:prstGeom prst="rect">
            <a:avLst/>
          </a:prstGeom>
        </p:spPr>
      </p:pic>
    </p:spTree>
    <p:extLst>
      <p:ext uri="{BB962C8B-B14F-4D97-AF65-F5344CB8AC3E}">
        <p14:creationId xmlns:p14="http://schemas.microsoft.com/office/powerpoint/2010/main" val="1574623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BCAACEC4-2C3C-4307-8AA5-57570BC0AE85}"/>
              </a:ext>
            </a:extLst>
          </p:cNvPr>
          <p:cNvSpPr txBox="1"/>
          <p:nvPr/>
        </p:nvSpPr>
        <p:spPr>
          <a:xfrm>
            <a:off x="188119" y="16430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rPr>
              <a:t>ASSIGNMENTS</a:t>
            </a:r>
          </a:p>
        </p:txBody>
      </p:sp>
      <p:sp>
        <p:nvSpPr>
          <p:cNvPr id="3" name="TextBox 2">
            <a:extLst>
              <a:ext uri="{FF2B5EF4-FFF2-40B4-BE49-F238E27FC236}">
                <a16:creationId xmlns:a16="http://schemas.microsoft.com/office/drawing/2014/main" id="{3C89AB20-C945-428D-9912-9F88D1AF3F6B}"/>
              </a:ext>
            </a:extLst>
          </p:cNvPr>
          <p:cNvSpPr txBox="1"/>
          <p:nvPr/>
        </p:nvSpPr>
        <p:spPr>
          <a:xfrm>
            <a:off x="188119" y="557212"/>
            <a:ext cx="34575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STUDENT INTERFACE</a:t>
            </a:r>
          </a:p>
        </p:txBody>
      </p:sp>
      <p:pic>
        <p:nvPicPr>
          <p:cNvPr id="16" name="Picture 15">
            <a:extLst>
              <a:ext uri="{FF2B5EF4-FFF2-40B4-BE49-F238E27FC236}">
                <a16:creationId xmlns:a16="http://schemas.microsoft.com/office/drawing/2014/main" id="{2236AA85-86A0-4FD8-ADAE-E8636C1E548C}"/>
              </a:ext>
            </a:extLst>
          </p:cNvPr>
          <p:cNvPicPr>
            <a:picLocks noChangeAspect="1"/>
          </p:cNvPicPr>
          <p:nvPr/>
        </p:nvPicPr>
        <p:blipFill>
          <a:blip r:embed="rId3"/>
          <a:stretch>
            <a:fillRect/>
          </a:stretch>
        </p:blipFill>
        <p:spPr>
          <a:xfrm>
            <a:off x="926123" y="1121618"/>
            <a:ext cx="10339754" cy="5260709"/>
          </a:xfrm>
          <a:prstGeom prst="rect">
            <a:avLst/>
          </a:prstGeom>
        </p:spPr>
      </p:pic>
    </p:spTree>
    <p:extLst>
      <p:ext uri="{BB962C8B-B14F-4D97-AF65-F5344CB8AC3E}">
        <p14:creationId xmlns:p14="http://schemas.microsoft.com/office/powerpoint/2010/main" val="328333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5" name="Picture 5" descr="A picture containing honeycomb, tiled, indoor, outdoor object&#10;&#10;Description automatically generated">
            <a:extLst>
              <a:ext uri="{FF2B5EF4-FFF2-40B4-BE49-F238E27FC236}">
                <a16:creationId xmlns:a16="http://schemas.microsoft.com/office/drawing/2014/main" id="{CEFAE27D-A411-423D-A040-673295CAF3A6}"/>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9" name="Title 1">
            <a:extLst>
              <a:ext uri="{FF2B5EF4-FFF2-40B4-BE49-F238E27FC236}">
                <a16:creationId xmlns:a16="http://schemas.microsoft.com/office/drawing/2014/main" id="{2C0A1EFD-939F-46CD-A0E3-3859F7E1836E}"/>
              </a:ext>
            </a:extLst>
          </p:cNvPr>
          <p:cNvSpPr txBox="1">
            <a:spLocks/>
          </p:cNvSpPr>
          <p:nvPr/>
        </p:nvSpPr>
        <p:spPr>
          <a:xfrm>
            <a:off x="4027321" y="2558855"/>
            <a:ext cx="3692106" cy="1740290"/>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CLASS DIAGRAM</a:t>
            </a:r>
          </a:p>
        </p:txBody>
      </p:sp>
      <p:pic>
        <p:nvPicPr>
          <p:cNvPr id="8" name="Picture 7">
            <a:extLst>
              <a:ext uri="{FF2B5EF4-FFF2-40B4-BE49-F238E27FC236}">
                <a16:creationId xmlns:a16="http://schemas.microsoft.com/office/drawing/2014/main" id="{4DB4E7CB-1BB7-40C2-AB63-97EF09BFDB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9341" y="373621"/>
            <a:ext cx="9833317" cy="6110758"/>
          </a:xfrm>
          <a:prstGeom prst="rect">
            <a:avLst/>
          </a:prstGeom>
          <a:solidFill>
            <a:schemeClr val="bg1"/>
          </a:solidFill>
          <a:ln>
            <a:solidFill>
              <a:schemeClr val="tx1"/>
            </a:solidFill>
          </a:ln>
        </p:spPr>
      </p:pic>
    </p:spTree>
    <p:extLst>
      <p:ext uri="{BB962C8B-B14F-4D97-AF65-F5344CB8AC3E}">
        <p14:creationId xmlns:p14="http://schemas.microsoft.com/office/powerpoint/2010/main" val="368655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370CFE25-12C8-4360-9778-3767F9DB30A8}"/>
              </a:ext>
            </a:extLst>
          </p:cNvPr>
          <p:cNvSpPr txBox="1"/>
          <p:nvPr/>
        </p:nvSpPr>
        <p:spPr>
          <a:xfrm>
            <a:off x="128587" y="128587"/>
            <a:ext cx="510063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Calibri"/>
                <a:cs typeface="Times New Roman"/>
              </a:rPr>
              <a:t>VIEW ASSIGNMENT (STUDENT INTERFACE)</a:t>
            </a:r>
            <a:endParaRPr lang="en-US" sz="2000" dirty="0">
              <a:solidFill>
                <a:schemeClr val="bg1"/>
              </a:solidFill>
            </a:endParaRPr>
          </a:p>
        </p:txBody>
      </p:sp>
      <p:sp>
        <p:nvSpPr>
          <p:cNvPr id="5" name="TextBox 4">
            <a:extLst>
              <a:ext uri="{FF2B5EF4-FFF2-40B4-BE49-F238E27FC236}">
                <a16:creationId xmlns:a16="http://schemas.microsoft.com/office/drawing/2014/main" id="{96E3B2A7-9F09-4BC8-8375-53E23FD53F09}"/>
              </a:ext>
            </a:extLst>
          </p:cNvPr>
          <p:cNvSpPr txBox="1"/>
          <p:nvPr/>
        </p:nvSpPr>
        <p:spPr>
          <a:xfrm>
            <a:off x="241696" y="618295"/>
            <a:ext cx="36004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If  View Assignment clicked</a:t>
            </a:r>
          </a:p>
        </p:txBody>
      </p:sp>
      <p:sp>
        <p:nvSpPr>
          <p:cNvPr id="7" name="TextBox 6">
            <a:extLst>
              <a:ext uri="{FF2B5EF4-FFF2-40B4-BE49-F238E27FC236}">
                <a16:creationId xmlns:a16="http://schemas.microsoft.com/office/drawing/2014/main" id="{5F771912-D298-4B17-8470-19CEE5CC0EF5}"/>
              </a:ext>
            </a:extLst>
          </p:cNvPr>
          <p:cNvSpPr txBox="1"/>
          <p:nvPr/>
        </p:nvSpPr>
        <p:spPr>
          <a:xfrm>
            <a:off x="7612418" y="1113210"/>
            <a:ext cx="34932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If Submit Assignment clicked</a:t>
            </a:r>
          </a:p>
        </p:txBody>
      </p:sp>
      <p:pic>
        <p:nvPicPr>
          <p:cNvPr id="12" name="Picture 11">
            <a:extLst>
              <a:ext uri="{FF2B5EF4-FFF2-40B4-BE49-F238E27FC236}">
                <a16:creationId xmlns:a16="http://schemas.microsoft.com/office/drawing/2014/main" id="{5839C137-9DFA-4F85-9ABA-F2DFA0ADE9C8}"/>
              </a:ext>
            </a:extLst>
          </p:cNvPr>
          <p:cNvPicPr>
            <a:picLocks noChangeAspect="1"/>
          </p:cNvPicPr>
          <p:nvPr/>
        </p:nvPicPr>
        <p:blipFill>
          <a:blip r:embed="rId3"/>
          <a:stretch>
            <a:fillRect/>
          </a:stretch>
        </p:blipFill>
        <p:spPr>
          <a:xfrm>
            <a:off x="241696" y="1276491"/>
            <a:ext cx="5249008" cy="4344006"/>
          </a:xfrm>
          <a:prstGeom prst="rect">
            <a:avLst/>
          </a:prstGeom>
          <a:ln>
            <a:solidFill>
              <a:schemeClr val="tx1"/>
            </a:solidFill>
          </a:ln>
        </p:spPr>
      </p:pic>
      <p:pic>
        <p:nvPicPr>
          <p:cNvPr id="14" name="Picture 13">
            <a:extLst>
              <a:ext uri="{FF2B5EF4-FFF2-40B4-BE49-F238E27FC236}">
                <a16:creationId xmlns:a16="http://schemas.microsoft.com/office/drawing/2014/main" id="{5286982F-7043-41C2-90C0-75C0D0DF1BB0}"/>
              </a:ext>
            </a:extLst>
          </p:cNvPr>
          <p:cNvPicPr>
            <a:picLocks noChangeAspect="1"/>
          </p:cNvPicPr>
          <p:nvPr/>
        </p:nvPicPr>
        <p:blipFill>
          <a:blip r:embed="rId4"/>
          <a:stretch>
            <a:fillRect/>
          </a:stretch>
        </p:blipFill>
        <p:spPr>
          <a:xfrm>
            <a:off x="6439779" y="1805658"/>
            <a:ext cx="5249008" cy="1924319"/>
          </a:xfrm>
          <a:prstGeom prst="rect">
            <a:avLst/>
          </a:prstGeom>
          <a:ln>
            <a:solidFill>
              <a:schemeClr val="tx1"/>
            </a:solidFill>
          </a:ln>
        </p:spPr>
      </p:pic>
    </p:spTree>
    <p:extLst>
      <p:ext uri="{BB962C8B-B14F-4D97-AF65-F5344CB8AC3E}">
        <p14:creationId xmlns:p14="http://schemas.microsoft.com/office/powerpoint/2010/main" val="1798670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BCAACEC4-2C3C-4307-8AA5-57570BC0AE85}"/>
              </a:ext>
            </a:extLst>
          </p:cNvPr>
          <p:cNvSpPr txBox="1"/>
          <p:nvPr/>
        </p:nvSpPr>
        <p:spPr>
          <a:xfrm>
            <a:off x="188119" y="16430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rPr>
              <a:t>ASSIGNMENTS</a:t>
            </a:r>
          </a:p>
        </p:txBody>
      </p:sp>
      <p:sp>
        <p:nvSpPr>
          <p:cNvPr id="3" name="TextBox 2">
            <a:extLst>
              <a:ext uri="{FF2B5EF4-FFF2-40B4-BE49-F238E27FC236}">
                <a16:creationId xmlns:a16="http://schemas.microsoft.com/office/drawing/2014/main" id="{3C89AB20-C945-428D-9912-9F88D1AF3F6B}"/>
              </a:ext>
            </a:extLst>
          </p:cNvPr>
          <p:cNvSpPr txBox="1"/>
          <p:nvPr/>
        </p:nvSpPr>
        <p:spPr>
          <a:xfrm>
            <a:off x="188118" y="557212"/>
            <a:ext cx="59078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FACULTY  INTERFACE – VIEW SUBMISSIONS</a:t>
            </a:r>
          </a:p>
        </p:txBody>
      </p:sp>
      <p:pic>
        <p:nvPicPr>
          <p:cNvPr id="18" name="Picture 17">
            <a:extLst>
              <a:ext uri="{FF2B5EF4-FFF2-40B4-BE49-F238E27FC236}">
                <a16:creationId xmlns:a16="http://schemas.microsoft.com/office/drawing/2014/main" id="{788C94DD-8F64-4644-B007-6689FBA67A57}"/>
              </a:ext>
            </a:extLst>
          </p:cNvPr>
          <p:cNvPicPr>
            <a:picLocks noChangeAspect="1"/>
          </p:cNvPicPr>
          <p:nvPr/>
        </p:nvPicPr>
        <p:blipFill>
          <a:blip r:embed="rId3"/>
          <a:stretch>
            <a:fillRect/>
          </a:stretch>
        </p:blipFill>
        <p:spPr>
          <a:xfrm>
            <a:off x="1140503" y="1165160"/>
            <a:ext cx="10115661" cy="4843076"/>
          </a:xfrm>
          <a:prstGeom prst="rect">
            <a:avLst/>
          </a:prstGeom>
        </p:spPr>
      </p:pic>
    </p:spTree>
    <p:extLst>
      <p:ext uri="{BB962C8B-B14F-4D97-AF65-F5344CB8AC3E}">
        <p14:creationId xmlns:p14="http://schemas.microsoft.com/office/powerpoint/2010/main" val="1142140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BCAACEC4-2C3C-4307-8AA5-57570BC0AE85}"/>
              </a:ext>
            </a:extLst>
          </p:cNvPr>
          <p:cNvSpPr txBox="1"/>
          <p:nvPr/>
        </p:nvSpPr>
        <p:spPr>
          <a:xfrm>
            <a:off x="188119" y="16430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rPr>
              <a:t>ASSIGNMENTS</a:t>
            </a:r>
          </a:p>
        </p:txBody>
      </p:sp>
      <p:sp>
        <p:nvSpPr>
          <p:cNvPr id="3" name="TextBox 2">
            <a:extLst>
              <a:ext uri="{FF2B5EF4-FFF2-40B4-BE49-F238E27FC236}">
                <a16:creationId xmlns:a16="http://schemas.microsoft.com/office/drawing/2014/main" id="{3C89AB20-C945-428D-9912-9F88D1AF3F6B}"/>
              </a:ext>
            </a:extLst>
          </p:cNvPr>
          <p:cNvSpPr txBox="1"/>
          <p:nvPr/>
        </p:nvSpPr>
        <p:spPr>
          <a:xfrm>
            <a:off x="188118" y="557212"/>
            <a:ext cx="59078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FACULTY  INTERFACE – VIEW SUBMISSIONS</a:t>
            </a:r>
          </a:p>
        </p:txBody>
      </p:sp>
      <p:pic>
        <p:nvPicPr>
          <p:cNvPr id="6" name="Picture 5">
            <a:extLst>
              <a:ext uri="{FF2B5EF4-FFF2-40B4-BE49-F238E27FC236}">
                <a16:creationId xmlns:a16="http://schemas.microsoft.com/office/drawing/2014/main" id="{ABF49B35-385B-4E1D-ABFA-6E39BF0693B3}"/>
              </a:ext>
            </a:extLst>
          </p:cNvPr>
          <p:cNvPicPr>
            <a:picLocks noChangeAspect="1"/>
          </p:cNvPicPr>
          <p:nvPr/>
        </p:nvPicPr>
        <p:blipFill>
          <a:blip r:embed="rId3"/>
          <a:stretch>
            <a:fillRect/>
          </a:stretch>
        </p:blipFill>
        <p:spPr>
          <a:xfrm>
            <a:off x="919088" y="1350228"/>
            <a:ext cx="10353822" cy="4964681"/>
          </a:xfrm>
          <a:prstGeom prst="rect">
            <a:avLst/>
          </a:prstGeom>
        </p:spPr>
      </p:pic>
    </p:spTree>
    <p:extLst>
      <p:ext uri="{BB962C8B-B14F-4D97-AF65-F5344CB8AC3E}">
        <p14:creationId xmlns:p14="http://schemas.microsoft.com/office/powerpoint/2010/main" val="2451906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B823EE41-0512-41AF-92ED-8AAF7593AE09}"/>
              </a:ext>
            </a:extLst>
          </p:cNvPr>
          <p:cNvSpPr txBox="1"/>
          <p:nvPr/>
        </p:nvSpPr>
        <p:spPr>
          <a:xfrm>
            <a:off x="80962" y="92869"/>
            <a:ext cx="44100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latin typeface="Calibri"/>
                <a:cs typeface="Times New Roman"/>
              </a:rPr>
              <a:t>ENTER MARKS (FACULTY INTERFACE)</a:t>
            </a:r>
            <a:endParaRPr lang="en-US" sz="2000">
              <a:solidFill>
                <a:schemeClr val="bg1"/>
              </a:solidFill>
            </a:endParaRPr>
          </a:p>
        </p:txBody>
      </p:sp>
      <p:pic>
        <p:nvPicPr>
          <p:cNvPr id="12" name="Picture 11">
            <a:extLst>
              <a:ext uri="{FF2B5EF4-FFF2-40B4-BE49-F238E27FC236}">
                <a16:creationId xmlns:a16="http://schemas.microsoft.com/office/drawing/2014/main" id="{38F5C30F-9F8E-49D0-BCB6-BFCEE99D530A}"/>
              </a:ext>
            </a:extLst>
          </p:cNvPr>
          <p:cNvPicPr>
            <a:picLocks noChangeAspect="1"/>
          </p:cNvPicPr>
          <p:nvPr/>
        </p:nvPicPr>
        <p:blipFill>
          <a:blip r:embed="rId3"/>
          <a:stretch>
            <a:fillRect/>
          </a:stretch>
        </p:blipFill>
        <p:spPr>
          <a:xfrm>
            <a:off x="440787" y="954380"/>
            <a:ext cx="11310425" cy="5406813"/>
          </a:xfrm>
          <a:prstGeom prst="rect">
            <a:avLst/>
          </a:prstGeom>
        </p:spPr>
      </p:pic>
    </p:spTree>
    <p:extLst>
      <p:ext uri="{BB962C8B-B14F-4D97-AF65-F5344CB8AC3E}">
        <p14:creationId xmlns:p14="http://schemas.microsoft.com/office/powerpoint/2010/main" val="3485725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B823EE41-0512-41AF-92ED-8AAF7593AE09}"/>
              </a:ext>
            </a:extLst>
          </p:cNvPr>
          <p:cNvSpPr txBox="1"/>
          <p:nvPr/>
        </p:nvSpPr>
        <p:spPr>
          <a:xfrm>
            <a:off x="80962" y="92869"/>
            <a:ext cx="44100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latin typeface="Calibri"/>
                <a:cs typeface="Times New Roman"/>
              </a:rPr>
              <a:t>ENTER MARKS (FACULTY INTERFACE)</a:t>
            </a:r>
            <a:endParaRPr lang="en-US" sz="2000">
              <a:solidFill>
                <a:schemeClr val="bg1"/>
              </a:solidFill>
            </a:endParaRPr>
          </a:p>
        </p:txBody>
      </p:sp>
      <p:sp>
        <p:nvSpPr>
          <p:cNvPr id="5" name="TextBox 4">
            <a:extLst>
              <a:ext uri="{FF2B5EF4-FFF2-40B4-BE49-F238E27FC236}">
                <a16:creationId xmlns:a16="http://schemas.microsoft.com/office/drawing/2014/main" id="{2C96B840-B8CF-4610-8634-80772DA94D05}"/>
              </a:ext>
            </a:extLst>
          </p:cNvPr>
          <p:cNvSpPr txBox="1"/>
          <p:nvPr/>
        </p:nvSpPr>
        <p:spPr>
          <a:xfrm>
            <a:off x="80962" y="58583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Calibri"/>
                <a:cs typeface="Calibri"/>
              </a:rPr>
              <a:t>If enter marks is clicked</a:t>
            </a:r>
          </a:p>
        </p:txBody>
      </p:sp>
      <p:pic>
        <p:nvPicPr>
          <p:cNvPr id="6" name="Picture 5">
            <a:extLst>
              <a:ext uri="{FF2B5EF4-FFF2-40B4-BE49-F238E27FC236}">
                <a16:creationId xmlns:a16="http://schemas.microsoft.com/office/drawing/2014/main" id="{5AA7EC6E-2C0B-47AB-8C82-834AC205817D}"/>
              </a:ext>
            </a:extLst>
          </p:cNvPr>
          <p:cNvPicPr>
            <a:picLocks noChangeAspect="1"/>
          </p:cNvPicPr>
          <p:nvPr/>
        </p:nvPicPr>
        <p:blipFill>
          <a:blip r:embed="rId3"/>
          <a:stretch>
            <a:fillRect/>
          </a:stretch>
        </p:blipFill>
        <p:spPr>
          <a:xfrm>
            <a:off x="844062" y="1189854"/>
            <a:ext cx="10897772" cy="5273373"/>
          </a:xfrm>
          <a:prstGeom prst="rect">
            <a:avLst/>
          </a:prstGeom>
        </p:spPr>
      </p:pic>
    </p:spTree>
    <p:extLst>
      <p:ext uri="{BB962C8B-B14F-4D97-AF65-F5344CB8AC3E}">
        <p14:creationId xmlns:p14="http://schemas.microsoft.com/office/powerpoint/2010/main" val="36870450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7" name="TextBox 6">
            <a:extLst>
              <a:ext uri="{FF2B5EF4-FFF2-40B4-BE49-F238E27FC236}">
                <a16:creationId xmlns:a16="http://schemas.microsoft.com/office/drawing/2014/main" id="{46123292-A8C3-465F-9795-59B9325CC85A}"/>
              </a:ext>
            </a:extLst>
          </p:cNvPr>
          <p:cNvSpPr txBox="1"/>
          <p:nvPr/>
        </p:nvSpPr>
        <p:spPr>
          <a:xfrm>
            <a:off x="146447" y="437204"/>
            <a:ext cx="491013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Calibri"/>
                <a:cs typeface="Calibri"/>
              </a:rPr>
              <a:t>VIEW MARKS (STUDENT INTERFACE)</a:t>
            </a:r>
          </a:p>
        </p:txBody>
      </p:sp>
      <p:pic>
        <p:nvPicPr>
          <p:cNvPr id="13" name="Picture 12">
            <a:extLst>
              <a:ext uri="{FF2B5EF4-FFF2-40B4-BE49-F238E27FC236}">
                <a16:creationId xmlns:a16="http://schemas.microsoft.com/office/drawing/2014/main" id="{1679B503-0C7C-4F61-A794-876D5E626407}"/>
              </a:ext>
            </a:extLst>
          </p:cNvPr>
          <p:cNvPicPr>
            <a:picLocks noChangeAspect="1"/>
          </p:cNvPicPr>
          <p:nvPr/>
        </p:nvPicPr>
        <p:blipFill>
          <a:blip r:embed="rId3"/>
          <a:stretch>
            <a:fillRect/>
          </a:stretch>
        </p:blipFill>
        <p:spPr>
          <a:xfrm>
            <a:off x="752621" y="1265179"/>
            <a:ext cx="10686757" cy="5155617"/>
          </a:xfrm>
          <a:prstGeom prst="rect">
            <a:avLst/>
          </a:prstGeom>
        </p:spPr>
      </p:pic>
    </p:spTree>
    <p:extLst>
      <p:ext uri="{BB962C8B-B14F-4D97-AF65-F5344CB8AC3E}">
        <p14:creationId xmlns:p14="http://schemas.microsoft.com/office/powerpoint/2010/main" val="1403073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2" name="TextBox 1">
            <a:extLst>
              <a:ext uri="{FF2B5EF4-FFF2-40B4-BE49-F238E27FC236}">
                <a16:creationId xmlns:a16="http://schemas.microsoft.com/office/drawing/2014/main" id="{B4AE909F-7B6D-41DC-828C-26AA8115DBED}"/>
              </a:ext>
            </a:extLst>
          </p:cNvPr>
          <p:cNvSpPr txBox="1"/>
          <p:nvPr/>
        </p:nvSpPr>
        <p:spPr>
          <a:xfrm>
            <a:off x="116681" y="164306"/>
            <a:ext cx="58745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latin typeface="Calibri"/>
                <a:cs typeface="Times New Roman"/>
              </a:rPr>
              <a:t>PRINT REPORT (OVERALL) STUDENT INTERFACE</a:t>
            </a:r>
            <a:endParaRPr lang="en-US" sz="2000">
              <a:solidFill>
                <a:schemeClr val="bg1"/>
              </a:solidFill>
            </a:endParaRPr>
          </a:p>
        </p:txBody>
      </p:sp>
      <p:sp>
        <p:nvSpPr>
          <p:cNvPr id="3" name="TextBox 2">
            <a:extLst>
              <a:ext uri="{FF2B5EF4-FFF2-40B4-BE49-F238E27FC236}">
                <a16:creationId xmlns:a16="http://schemas.microsoft.com/office/drawing/2014/main" id="{911BBB0C-F54C-471E-AFAE-4854DDDA0D39}"/>
              </a:ext>
            </a:extLst>
          </p:cNvPr>
          <p:cNvSpPr txBox="1"/>
          <p:nvPr/>
        </p:nvSpPr>
        <p:spPr>
          <a:xfrm>
            <a:off x="116681" y="795338"/>
            <a:ext cx="604123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solidFill>
                  <a:schemeClr val="bg1"/>
                </a:solidFill>
              </a:rPr>
              <a:t>If OVERALL button clicked the </a:t>
            </a:r>
            <a:r>
              <a:rPr lang="en-US" sz="2000" b="1" dirty="0">
                <a:solidFill>
                  <a:schemeClr val="bg1"/>
                </a:solidFill>
                <a:latin typeface="Calibri"/>
                <a:cs typeface="Times New Roman"/>
              </a:rPr>
              <a:t>PDF gets downloaded</a:t>
            </a:r>
            <a:endParaRPr lang="en-US" sz="2000" dirty="0">
              <a:solidFill>
                <a:schemeClr val="bg1"/>
              </a:solidFill>
            </a:endParaRPr>
          </a:p>
        </p:txBody>
      </p:sp>
      <p:pic>
        <p:nvPicPr>
          <p:cNvPr id="7" name="Picture 6">
            <a:extLst>
              <a:ext uri="{FF2B5EF4-FFF2-40B4-BE49-F238E27FC236}">
                <a16:creationId xmlns:a16="http://schemas.microsoft.com/office/drawing/2014/main" id="{00B62C2A-6AD8-4B8F-9723-50685B6F79DB}"/>
              </a:ext>
            </a:extLst>
          </p:cNvPr>
          <p:cNvPicPr>
            <a:picLocks noChangeAspect="1"/>
          </p:cNvPicPr>
          <p:nvPr/>
        </p:nvPicPr>
        <p:blipFill>
          <a:blip r:embed="rId3"/>
          <a:stretch>
            <a:fillRect/>
          </a:stretch>
        </p:blipFill>
        <p:spPr>
          <a:xfrm>
            <a:off x="1111347" y="1359744"/>
            <a:ext cx="9969305" cy="5086827"/>
          </a:xfrm>
          <a:prstGeom prst="rect">
            <a:avLst/>
          </a:prstGeom>
        </p:spPr>
      </p:pic>
    </p:spTree>
    <p:extLst>
      <p:ext uri="{BB962C8B-B14F-4D97-AF65-F5344CB8AC3E}">
        <p14:creationId xmlns:p14="http://schemas.microsoft.com/office/powerpoint/2010/main" val="989497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7" name="TextBox 6">
            <a:extLst>
              <a:ext uri="{FF2B5EF4-FFF2-40B4-BE49-F238E27FC236}">
                <a16:creationId xmlns:a16="http://schemas.microsoft.com/office/drawing/2014/main" id="{46123292-A8C3-465F-9795-59B9325CC85A}"/>
              </a:ext>
            </a:extLst>
          </p:cNvPr>
          <p:cNvSpPr txBox="1"/>
          <p:nvPr/>
        </p:nvSpPr>
        <p:spPr>
          <a:xfrm>
            <a:off x="146447" y="437204"/>
            <a:ext cx="491013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Calibri"/>
                <a:cs typeface="Calibri"/>
              </a:rPr>
              <a:t>CREATE QUIZ – FACULTY INTERFACE</a:t>
            </a:r>
          </a:p>
        </p:txBody>
      </p:sp>
      <p:pic>
        <p:nvPicPr>
          <p:cNvPr id="3" name="Picture 2">
            <a:extLst>
              <a:ext uri="{FF2B5EF4-FFF2-40B4-BE49-F238E27FC236}">
                <a16:creationId xmlns:a16="http://schemas.microsoft.com/office/drawing/2014/main" id="{1070606A-7FAF-4CBD-A871-564E53542205}"/>
              </a:ext>
            </a:extLst>
          </p:cNvPr>
          <p:cNvPicPr>
            <a:picLocks noChangeAspect="1"/>
          </p:cNvPicPr>
          <p:nvPr/>
        </p:nvPicPr>
        <p:blipFill>
          <a:blip r:embed="rId3"/>
          <a:stretch>
            <a:fillRect/>
          </a:stretch>
        </p:blipFill>
        <p:spPr>
          <a:xfrm>
            <a:off x="3288499" y="1095578"/>
            <a:ext cx="5868219" cy="5325218"/>
          </a:xfrm>
          <a:prstGeom prst="rect">
            <a:avLst/>
          </a:prstGeom>
        </p:spPr>
      </p:pic>
    </p:spTree>
    <p:extLst>
      <p:ext uri="{BB962C8B-B14F-4D97-AF65-F5344CB8AC3E}">
        <p14:creationId xmlns:p14="http://schemas.microsoft.com/office/powerpoint/2010/main" val="1835743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17C6D62C-AAA7-4D56-B3DE-0A9A764056FF}"/>
              </a:ext>
            </a:extLst>
          </p:cNvPr>
          <p:cNvPicPr>
            <a:picLocks noGrp="1" noChangeAspect="1"/>
          </p:cNvPicPr>
          <p:nvPr>
            <p:ph idx="1"/>
          </p:nvPr>
        </p:nvPicPr>
        <p:blipFill rotWithShape="1">
          <a:blip r:embed="rId2"/>
          <a:srcRect/>
          <a:stretch/>
        </p:blipFill>
        <p:spPr>
          <a:xfrm>
            <a:off x="1" y="10"/>
            <a:ext cx="12192000" cy="6857989"/>
          </a:xfrm>
          <a:prstGeom prst="rect">
            <a:avLst/>
          </a:prstGeom>
        </p:spPr>
      </p:pic>
      <p:sp>
        <p:nvSpPr>
          <p:cNvPr id="7" name="TextBox 6">
            <a:extLst>
              <a:ext uri="{FF2B5EF4-FFF2-40B4-BE49-F238E27FC236}">
                <a16:creationId xmlns:a16="http://schemas.microsoft.com/office/drawing/2014/main" id="{46123292-A8C3-465F-9795-59B9325CC85A}"/>
              </a:ext>
            </a:extLst>
          </p:cNvPr>
          <p:cNvSpPr txBox="1"/>
          <p:nvPr/>
        </p:nvSpPr>
        <p:spPr>
          <a:xfrm>
            <a:off x="146446" y="176229"/>
            <a:ext cx="491013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Calibri"/>
                <a:cs typeface="Calibri"/>
              </a:rPr>
              <a:t>ANSWER QUIZ – STUDENT INTERFACE</a:t>
            </a:r>
          </a:p>
        </p:txBody>
      </p:sp>
      <p:pic>
        <p:nvPicPr>
          <p:cNvPr id="5" name="Picture 4">
            <a:extLst>
              <a:ext uri="{FF2B5EF4-FFF2-40B4-BE49-F238E27FC236}">
                <a16:creationId xmlns:a16="http://schemas.microsoft.com/office/drawing/2014/main" id="{14C723B7-3697-4B5B-AB0A-3BF7437380B3}"/>
              </a:ext>
            </a:extLst>
          </p:cNvPr>
          <p:cNvPicPr>
            <a:picLocks noChangeAspect="1"/>
          </p:cNvPicPr>
          <p:nvPr/>
        </p:nvPicPr>
        <p:blipFill>
          <a:blip r:embed="rId3"/>
          <a:stretch>
            <a:fillRect/>
          </a:stretch>
        </p:blipFill>
        <p:spPr>
          <a:xfrm>
            <a:off x="146446" y="998517"/>
            <a:ext cx="5763429" cy="3057952"/>
          </a:xfrm>
          <a:prstGeom prst="rect">
            <a:avLst/>
          </a:prstGeom>
        </p:spPr>
      </p:pic>
      <p:pic>
        <p:nvPicPr>
          <p:cNvPr id="8" name="Picture 7">
            <a:extLst>
              <a:ext uri="{FF2B5EF4-FFF2-40B4-BE49-F238E27FC236}">
                <a16:creationId xmlns:a16="http://schemas.microsoft.com/office/drawing/2014/main" id="{3EE54DAA-2E24-424E-9755-C5C6D4C1EB42}"/>
              </a:ext>
            </a:extLst>
          </p:cNvPr>
          <p:cNvPicPr>
            <a:picLocks noChangeAspect="1"/>
          </p:cNvPicPr>
          <p:nvPr/>
        </p:nvPicPr>
        <p:blipFill>
          <a:blip r:embed="rId4"/>
          <a:stretch>
            <a:fillRect/>
          </a:stretch>
        </p:blipFill>
        <p:spPr>
          <a:xfrm>
            <a:off x="6154934" y="998517"/>
            <a:ext cx="5792008" cy="3029373"/>
          </a:xfrm>
          <a:prstGeom prst="rect">
            <a:avLst/>
          </a:prstGeom>
        </p:spPr>
      </p:pic>
      <p:pic>
        <p:nvPicPr>
          <p:cNvPr id="10" name="Picture 9">
            <a:extLst>
              <a:ext uri="{FF2B5EF4-FFF2-40B4-BE49-F238E27FC236}">
                <a16:creationId xmlns:a16="http://schemas.microsoft.com/office/drawing/2014/main" id="{D22844F9-39A9-4B63-B08B-71E5D11335E4}"/>
              </a:ext>
            </a:extLst>
          </p:cNvPr>
          <p:cNvPicPr>
            <a:picLocks noChangeAspect="1"/>
          </p:cNvPicPr>
          <p:nvPr/>
        </p:nvPicPr>
        <p:blipFill>
          <a:blip r:embed="rId5"/>
          <a:stretch>
            <a:fillRect/>
          </a:stretch>
        </p:blipFill>
        <p:spPr>
          <a:xfrm>
            <a:off x="3160318" y="4217673"/>
            <a:ext cx="5792008" cy="2429214"/>
          </a:xfrm>
          <a:prstGeom prst="rect">
            <a:avLst/>
          </a:prstGeom>
        </p:spPr>
      </p:pic>
    </p:spTree>
    <p:extLst>
      <p:ext uri="{BB962C8B-B14F-4D97-AF65-F5344CB8AC3E}">
        <p14:creationId xmlns:p14="http://schemas.microsoft.com/office/powerpoint/2010/main" val="1889451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3"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6" name="Rectangle 15">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eiling, dark, light, bathroom&#10;&#10;Description automatically generated">
            <a:extLst>
              <a:ext uri="{FF2B5EF4-FFF2-40B4-BE49-F238E27FC236}">
                <a16:creationId xmlns:a16="http://schemas.microsoft.com/office/drawing/2014/main" id="{AD746FFF-6547-4352-875F-01502673E531}"/>
              </a:ext>
            </a:extLst>
          </p:cNvPr>
          <p:cNvPicPr>
            <a:picLocks noGrp="1" noChangeAspect="1"/>
          </p:cNvPicPr>
          <p:nvPr>
            <p:ph idx="1"/>
          </p:nvPr>
        </p:nvPicPr>
        <p:blipFill rotWithShape="1">
          <a:blip r:embed="rId2"/>
          <a:srcRect t="3715" b="6285"/>
          <a:stretch/>
        </p:blipFill>
        <p:spPr>
          <a:xfrm>
            <a:off x="20" y="10"/>
            <a:ext cx="12191980" cy="6857990"/>
          </a:xfrm>
          <a:prstGeom prst="rect">
            <a:avLst/>
          </a:prstGeom>
        </p:spPr>
      </p:pic>
      <p:sp>
        <p:nvSpPr>
          <p:cNvPr id="18"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6F66C-5AB0-49B2-99EF-61BE6FFF40EC}"/>
              </a:ext>
            </a:extLst>
          </p:cNvPr>
          <p:cNvSpPr>
            <a:spLocks noGrp="1"/>
          </p:cNvSpPr>
          <p:nvPr>
            <p:ph type="title"/>
          </p:nvPr>
        </p:nvSpPr>
        <p:spPr>
          <a:xfrm>
            <a:off x="965218" y="1066800"/>
            <a:ext cx="4205163" cy="2267193"/>
          </a:xfrm>
        </p:spPr>
        <p:txBody>
          <a:bodyPr vert="horz" lIns="91440" tIns="45720" rIns="91440" bIns="45720" rtlCol="0" anchor="b">
            <a:normAutofit/>
          </a:bodyPr>
          <a:lstStyle/>
          <a:p>
            <a:pPr algn="ctr"/>
            <a:r>
              <a:rPr lang="en-US" sz="2800" cap="all" spc="390"/>
              <a:t>User documentation</a:t>
            </a:r>
            <a:endParaRPr lang="en-US" sz="2800" kern="1200" cap="all" spc="390" baseline="0" dirty="0">
              <a:latin typeface="+mj-lt"/>
            </a:endParaRPr>
          </a:p>
        </p:txBody>
      </p:sp>
      <p:grpSp>
        <p:nvGrpSpPr>
          <p:cNvPr id="20" name="Group 19">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21" name="Rectangle 20">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1E41934-5724-43A9-8B81-DAEC4A79270F}"/>
              </a:ext>
            </a:extLst>
          </p:cNvPr>
          <p:cNvSpPr txBox="1"/>
          <p:nvPr/>
        </p:nvSpPr>
        <p:spPr>
          <a:xfrm>
            <a:off x="5831681" y="485775"/>
            <a:ext cx="5815011"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The software is very simple to be downloaded and installed in the system. The system administrator should first set up a centralized database for the university. Then the software can be installed in all the systems of the university and can be connected to the central database using LAN. </a:t>
            </a:r>
          </a:p>
          <a:p>
            <a:r>
              <a:rPr lang="en-US" sz="2400">
                <a:solidFill>
                  <a:schemeClr val="bg1"/>
                </a:solidFill>
              </a:rPr>
              <a:t>The system administrator should create database in the central server and will now be responsible for the maintenance of the server, database and the software. </a:t>
            </a:r>
          </a:p>
          <a:p>
            <a:r>
              <a:rPr lang="en-US" sz="2400">
                <a:solidFill>
                  <a:schemeClr val="bg1"/>
                </a:solidFill>
              </a:rPr>
              <a:t>The university can contact us in case of any technical problems in the software. The administrator should make sure the secure the network and servers to avoid any unauthorized login in the system. </a:t>
            </a:r>
          </a:p>
        </p:txBody>
      </p:sp>
    </p:spTree>
    <p:extLst>
      <p:ext uri="{BB962C8B-B14F-4D97-AF65-F5344CB8AC3E}">
        <p14:creationId xmlns:p14="http://schemas.microsoft.com/office/powerpoint/2010/main" val="112620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95C3688C-BB38-4A97-A462-FEF2D2C2C910}"/>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F0A81B29-605C-463C-B185-665C06457060}"/>
              </a:ext>
            </a:extLst>
          </p:cNvPr>
          <p:cNvSpPr txBox="1">
            <a:spLocks/>
          </p:cNvSpPr>
          <p:nvPr/>
        </p:nvSpPr>
        <p:spPr>
          <a:xfrm>
            <a:off x="3194870" y="131041"/>
            <a:ext cx="5442693" cy="1019175"/>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DFD DIAGRAM</a:t>
            </a:r>
          </a:p>
        </p:txBody>
      </p:sp>
      <p:pic>
        <p:nvPicPr>
          <p:cNvPr id="4" name="Picture 3">
            <a:extLst>
              <a:ext uri="{FF2B5EF4-FFF2-40B4-BE49-F238E27FC236}">
                <a16:creationId xmlns:a16="http://schemas.microsoft.com/office/drawing/2014/main" id="{A6F491BE-4C78-4EE8-BE86-B5C6335B872F}"/>
              </a:ext>
            </a:extLst>
          </p:cNvPr>
          <p:cNvPicPr>
            <a:picLocks noChangeAspect="1"/>
          </p:cNvPicPr>
          <p:nvPr/>
        </p:nvPicPr>
        <p:blipFill>
          <a:blip r:embed="rId3"/>
          <a:stretch>
            <a:fillRect/>
          </a:stretch>
        </p:blipFill>
        <p:spPr>
          <a:xfrm>
            <a:off x="117191" y="2768845"/>
            <a:ext cx="5544185" cy="1019175"/>
          </a:xfrm>
          <a:prstGeom prst="rect">
            <a:avLst/>
          </a:prstGeom>
          <a:ln>
            <a:solidFill>
              <a:schemeClr val="tx1"/>
            </a:solidFill>
          </a:ln>
        </p:spPr>
      </p:pic>
      <p:sp>
        <p:nvSpPr>
          <p:cNvPr id="5" name="Title 1">
            <a:extLst>
              <a:ext uri="{FF2B5EF4-FFF2-40B4-BE49-F238E27FC236}">
                <a16:creationId xmlns:a16="http://schemas.microsoft.com/office/drawing/2014/main" id="{8A9F63B5-0EF2-4CD6-ACBB-C200E84FB9FD}"/>
              </a:ext>
            </a:extLst>
          </p:cNvPr>
          <p:cNvSpPr txBox="1">
            <a:spLocks/>
          </p:cNvSpPr>
          <p:nvPr/>
        </p:nvSpPr>
        <p:spPr>
          <a:xfrm>
            <a:off x="875468" y="1314694"/>
            <a:ext cx="3067598" cy="1019175"/>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400" dirty="0">
                <a:solidFill>
                  <a:schemeClr val="bg1"/>
                </a:solidFill>
              </a:rPr>
              <a:t>LEVEL - 0</a:t>
            </a:r>
          </a:p>
        </p:txBody>
      </p:sp>
      <p:pic>
        <p:nvPicPr>
          <p:cNvPr id="6" name="Picture 5">
            <a:extLst>
              <a:ext uri="{FF2B5EF4-FFF2-40B4-BE49-F238E27FC236}">
                <a16:creationId xmlns:a16="http://schemas.microsoft.com/office/drawing/2014/main" id="{776BE295-BD7D-4640-860B-95AEEA577AFD}"/>
              </a:ext>
            </a:extLst>
          </p:cNvPr>
          <p:cNvPicPr>
            <a:picLocks noChangeAspect="1"/>
          </p:cNvPicPr>
          <p:nvPr/>
        </p:nvPicPr>
        <p:blipFill>
          <a:blip r:embed="rId4"/>
          <a:stretch>
            <a:fillRect/>
          </a:stretch>
        </p:blipFill>
        <p:spPr>
          <a:xfrm>
            <a:off x="6247765" y="2300432"/>
            <a:ext cx="5731510" cy="3716020"/>
          </a:xfrm>
          <a:prstGeom prst="rect">
            <a:avLst/>
          </a:prstGeom>
          <a:ln>
            <a:solidFill>
              <a:schemeClr val="tx1"/>
            </a:solidFill>
          </a:ln>
        </p:spPr>
      </p:pic>
      <p:sp>
        <p:nvSpPr>
          <p:cNvPr id="8" name="Title 1">
            <a:extLst>
              <a:ext uri="{FF2B5EF4-FFF2-40B4-BE49-F238E27FC236}">
                <a16:creationId xmlns:a16="http://schemas.microsoft.com/office/drawing/2014/main" id="{FCCFD504-83E4-4A75-A1C0-FA7F7C8F29B9}"/>
              </a:ext>
            </a:extLst>
          </p:cNvPr>
          <p:cNvSpPr txBox="1">
            <a:spLocks/>
          </p:cNvSpPr>
          <p:nvPr/>
        </p:nvSpPr>
        <p:spPr>
          <a:xfrm>
            <a:off x="7771811" y="1150216"/>
            <a:ext cx="3067598" cy="1019175"/>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400" dirty="0">
                <a:solidFill>
                  <a:schemeClr val="bg1"/>
                </a:solidFill>
              </a:rPr>
              <a:t>LEVEL - 1</a:t>
            </a:r>
          </a:p>
        </p:txBody>
      </p:sp>
    </p:spTree>
    <p:extLst>
      <p:ext uri="{BB962C8B-B14F-4D97-AF65-F5344CB8AC3E}">
        <p14:creationId xmlns:p14="http://schemas.microsoft.com/office/powerpoint/2010/main" val="3724179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98"/>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dark, light&#10;&#10;Description automatically generated">
            <a:extLst>
              <a:ext uri="{FF2B5EF4-FFF2-40B4-BE49-F238E27FC236}">
                <a16:creationId xmlns:a16="http://schemas.microsoft.com/office/drawing/2014/main" id="{1D66049D-5B76-4F8E-BDB2-559A8467F061}"/>
              </a:ext>
            </a:extLst>
          </p:cNvPr>
          <p:cNvPicPr>
            <a:picLocks noChangeAspect="1"/>
          </p:cNvPicPr>
          <p:nvPr/>
        </p:nvPicPr>
        <p:blipFill rotWithShape="1">
          <a:blip r:embed="rId4"/>
          <a:srcRect t="9924"/>
          <a:stretch/>
        </p:blipFill>
        <p:spPr>
          <a:xfrm>
            <a:off x="20" y="-5798"/>
            <a:ext cx="12191980" cy="6863798"/>
          </a:xfrm>
          <a:prstGeom prst="rect">
            <a:avLst/>
          </a:prstGeom>
          <a:solidFill>
            <a:schemeClr val="bg1"/>
          </a:solidFill>
        </p:spPr>
      </p:pic>
      <p:sp>
        <p:nvSpPr>
          <p:cNvPr id="11" name="Rectangle 10">
            <a:extLst>
              <a:ext uri="{FF2B5EF4-FFF2-40B4-BE49-F238E27FC236}">
                <a16:creationId xmlns:a16="http://schemas.microsoft.com/office/drawing/2014/main" id="{EA7FD6EC-4D99-4AB0-9AC8-CFBD9D47C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1" y="723900"/>
            <a:ext cx="10744199" cy="5398604"/>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3B893-56BD-4EB7-AC0A-951F049A5F6F}"/>
              </a:ext>
            </a:extLst>
          </p:cNvPr>
          <p:cNvSpPr>
            <a:spLocks noGrp="1"/>
          </p:cNvSpPr>
          <p:nvPr>
            <p:ph type="title"/>
          </p:nvPr>
        </p:nvSpPr>
        <p:spPr>
          <a:xfrm>
            <a:off x="1857829" y="1074057"/>
            <a:ext cx="8476343" cy="652078"/>
          </a:xfrm>
        </p:spPr>
        <p:txBody>
          <a:bodyPr anchor="b">
            <a:noAutofit/>
          </a:bodyPr>
          <a:lstStyle/>
          <a:p>
            <a:pPr algn="ctr"/>
            <a:r>
              <a:rPr lang="en-US" sz="4000" dirty="0"/>
              <a:t>Conclusion</a:t>
            </a:r>
          </a:p>
        </p:txBody>
      </p:sp>
      <p:sp>
        <p:nvSpPr>
          <p:cNvPr id="3" name="Content Placeholder 2">
            <a:extLst>
              <a:ext uri="{FF2B5EF4-FFF2-40B4-BE49-F238E27FC236}">
                <a16:creationId xmlns:a16="http://schemas.microsoft.com/office/drawing/2014/main" id="{FCBFC06D-ED38-467A-B947-33DDAE2C7E2C}"/>
              </a:ext>
            </a:extLst>
          </p:cNvPr>
          <p:cNvSpPr>
            <a:spLocks noGrp="1"/>
          </p:cNvSpPr>
          <p:nvPr>
            <p:ph idx="1"/>
          </p:nvPr>
        </p:nvSpPr>
        <p:spPr>
          <a:xfrm>
            <a:off x="1698813" y="1737140"/>
            <a:ext cx="8830094" cy="3304952"/>
          </a:xfrm>
        </p:spPr>
        <p:txBody>
          <a:bodyPr vert="horz" lIns="91440" tIns="45720" rIns="91440" bIns="45720" rtlCol="0" anchor="t">
            <a:noAutofit/>
          </a:bodyPr>
          <a:lstStyle/>
          <a:p>
            <a:pPr algn="ctr">
              <a:lnSpc>
                <a:spcPct val="100000"/>
              </a:lnSpc>
            </a:pPr>
            <a:r>
              <a:rPr lang="en-US" b="1" dirty="0">
                <a:ea typeface="+mn-lt"/>
                <a:cs typeface="+mn-lt"/>
              </a:rPr>
              <a:t>It is a comprehensive student information management system developed from the ground up to fulfil the needs of independent Colleges as they guide their students to success. </a:t>
            </a:r>
            <a:endParaRPr lang="en-US" b="1" dirty="0"/>
          </a:p>
          <a:p>
            <a:pPr algn="ctr">
              <a:lnSpc>
                <a:spcPct val="100000"/>
              </a:lnSpc>
            </a:pPr>
            <a:r>
              <a:rPr lang="en-US" b="1" dirty="0">
                <a:ea typeface="+mn-lt"/>
                <a:cs typeface="+mn-lt"/>
              </a:rPr>
              <a:t>The system integrated information automation system connects daily operations in the College environment ranging from Admissions and Registration to Finance, Faculty, timetable and attendance. This reduces data error and ensures that information is always up-to-date throughout the College.</a:t>
            </a:r>
            <a:r>
              <a:rPr lang="en-US" b="1" dirty="0"/>
              <a:t> </a:t>
            </a:r>
          </a:p>
          <a:p>
            <a:pPr algn="ctr">
              <a:lnSpc>
                <a:spcPct val="100000"/>
              </a:lnSpc>
            </a:pPr>
            <a:r>
              <a:rPr lang="en-US" b="1" dirty="0"/>
              <a:t>If implemented it can efficiently reduce the work load and increase the performance of maintenance, manageability and sorting of records, etc.</a:t>
            </a:r>
          </a:p>
          <a:p>
            <a:pPr algn="ctr">
              <a:lnSpc>
                <a:spcPct val="100000"/>
              </a:lnSpc>
            </a:pPr>
            <a:endParaRPr lang="en-US" sz="1700" dirty="0"/>
          </a:p>
        </p:txBody>
      </p:sp>
      <p:grpSp>
        <p:nvGrpSpPr>
          <p:cNvPr id="13" name="Group 1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357309"/>
            <a:ext cx="867485" cy="115439"/>
            <a:chOff x="8910933" y="1861308"/>
            <a:chExt cx="867485" cy="115439"/>
          </a:xfrm>
        </p:grpSpPr>
        <p:sp>
          <p:nvSpPr>
            <p:cNvPr id="14" name="Rectangle 13">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132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6F88DCEB-CCBA-4B8D-A43C-AC8C80E9A8C6}"/>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528FEAFF-B8F5-4DA5-BC7E-B6B4C79CC145}"/>
              </a:ext>
            </a:extLst>
          </p:cNvPr>
          <p:cNvSpPr txBox="1">
            <a:spLocks/>
          </p:cNvSpPr>
          <p:nvPr/>
        </p:nvSpPr>
        <p:spPr>
          <a:xfrm>
            <a:off x="3194870" y="131041"/>
            <a:ext cx="5442693" cy="1019175"/>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DFD DIAGRAM</a:t>
            </a:r>
          </a:p>
        </p:txBody>
      </p:sp>
      <p:sp>
        <p:nvSpPr>
          <p:cNvPr id="4" name="Title 1">
            <a:extLst>
              <a:ext uri="{FF2B5EF4-FFF2-40B4-BE49-F238E27FC236}">
                <a16:creationId xmlns:a16="http://schemas.microsoft.com/office/drawing/2014/main" id="{E6E8D0CC-C33D-489A-951D-84CDA2789BBD}"/>
              </a:ext>
            </a:extLst>
          </p:cNvPr>
          <p:cNvSpPr txBox="1">
            <a:spLocks/>
          </p:cNvSpPr>
          <p:nvPr/>
        </p:nvSpPr>
        <p:spPr>
          <a:xfrm>
            <a:off x="4382417" y="1150216"/>
            <a:ext cx="3067598" cy="1019175"/>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400" dirty="0">
                <a:solidFill>
                  <a:schemeClr val="bg1"/>
                </a:solidFill>
              </a:rPr>
              <a:t>LEVEL - 2</a:t>
            </a:r>
          </a:p>
        </p:txBody>
      </p:sp>
      <p:pic>
        <p:nvPicPr>
          <p:cNvPr id="5" name="Picture 4">
            <a:extLst>
              <a:ext uri="{FF2B5EF4-FFF2-40B4-BE49-F238E27FC236}">
                <a16:creationId xmlns:a16="http://schemas.microsoft.com/office/drawing/2014/main" id="{CA3AEB4B-701E-4E93-8280-3CC1C5249C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1233" y="409393"/>
            <a:ext cx="6269533" cy="6317566"/>
          </a:xfrm>
          <a:prstGeom prst="rect">
            <a:avLst/>
          </a:prstGeom>
          <a:solidFill>
            <a:schemeClr val="bg1"/>
          </a:solidFill>
          <a:ln>
            <a:solidFill>
              <a:schemeClr val="tx1"/>
            </a:solidFill>
          </a:ln>
        </p:spPr>
      </p:pic>
    </p:spTree>
    <p:extLst>
      <p:ext uri="{BB962C8B-B14F-4D97-AF65-F5344CB8AC3E}">
        <p14:creationId xmlns:p14="http://schemas.microsoft.com/office/powerpoint/2010/main" val="76704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2" name="Picture 5" descr="A picture containing honeycomb, tiled, indoor, outdoor object&#10;&#10;Description automatically generated">
            <a:extLst>
              <a:ext uri="{FF2B5EF4-FFF2-40B4-BE49-F238E27FC236}">
                <a16:creationId xmlns:a16="http://schemas.microsoft.com/office/drawing/2014/main" id="{4318E6BF-AE58-4DB1-96C6-6384B1348B88}"/>
              </a:ext>
            </a:extLst>
          </p:cNvPr>
          <p:cNvPicPr>
            <a:picLocks noChangeAspect="1"/>
          </p:cNvPicPr>
          <p:nvPr/>
        </p:nvPicPr>
        <p:blipFill rotWithShape="1">
          <a:blip r:embed="rId2">
            <a:alphaModFix amt="41000"/>
          </a:blip>
          <a:srcRect/>
          <a:stretch/>
        </p:blipFill>
        <p:spPr>
          <a:xfrm>
            <a:off x="21" y="0"/>
            <a:ext cx="12191979" cy="6858000"/>
          </a:xfrm>
          <a:prstGeom prst="rect">
            <a:avLst/>
          </a:prstGeom>
        </p:spPr>
      </p:pic>
      <p:sp>
        <p:nvSpPr>
          <p:cNvPr id="3" name="Title 1">
            <a:extLst>
              <a:ext uri="{FF2B5EF4-FFF2-40B4-BE49-F238E27FC236}">
                <a16:creationId xmlns:a16="http://schemas.microsoft.com/office/drawing/2014/main" id="{8C3C2079-DD59-4144-8363-8C9EC10FBC9B}"/>
              </a:ext>
            </a:extLst>
          </p:cNvPr>
          <p:cNvSpPr txBox="1">
            <a:spLocks/>
          </p:cNvSpPr>
          <p:nvPr/>
        </p:nvSpPr>
        <p:spPr>
          <a:xfrm>
            <a:off x="2375847" y="196948"/>
            <a:ext cx="7440305" cy="8222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4800" dirty="0">
                <a:solidFill>
                  <a:schemeClr val="bg1"/>
                </a:solidFill>
              </a:rPr>
              <a:t>DATA DICTIONARY</a:t>
            </a:r>
          </a:p>
        </p:txBody>
      </p:sp>
      <p:pic>
        <p:nvPicPr>
          <p:cNvPr id="9" name="Picture 8">
            <a:extLst>
              <a:ext uri="{FF2B5EF4-FFF2-40B4-BE49-F238E27FC236}">
                <a16:creationId xmlns:a16="http://schemas.microsoft.com/office/drawing/2014/main" id="{B5F3E0F8-955B-4729-90B3-BF3953814AE4}"/>
              </a:ext>
            </a:extLst>
          </p:cNvPr>
          <p:cNvPicPr>
            <a:picLocks noChangeAspect="1"/>
          </p:cNvPicPr>
          <p:nvPr/>
        </p:nvPicPr>
        <p:blipFill>
          <a:blip r:embed="rId3"/>
          <a:stretch>
            <a:fillRect/>
          </a:stretch>
        </p:blipFill>
        <p:spPr>
          <a:xfrm>
            <a:off x="537268" y="2235298"/>
            <a:ext cx="11117461" cy="2953985"/>
          </a:xfrm>
          <a:prstGeom prst="rect">
            <a:avLst/>
          </a:prstGeom>
        </p:spPr>
      </p:pic>
      <p:sp>
        <p:nvSpPr>
          <p:cNvPr id="11" name="Title 1">
            <a:extLst>
              <a:ext uri="{FF2B5EF4-FFF2-40B4-BE49-F238E27FC236}">
                <a16:creationId xmlns:a16="http://schemas.microsoft.com/office/drawing/2014/main" id="{CABDE174-A887-44C2-A1BB-0DBD3F236CFA}"/>
              </a:ext>
            </a:extLst>
          </p:cNvPr>
          <p:cNvSpPr txBox="1">
            <a:spLocks/>
          </p:cNvSpPr>
          <p:nvPr/>
        </p:nvSpPr>
        <p:spPr>
          <a:xfrm>
            <a:off x="4462177" y="1236492"/>
            <a:ext cx="3267642" cy="669827"/>
          </a:xfrm>
          <a:prstGeom prst="rect">
            <a:avLst/>
          </a:prstGeom>
          <a:effectLst>
            <a:outerShdw blurRad="38100" dist="12700" dir="2700000" algn="tl" rotWithShape="0">
              <a:prstClr val="black">
                <a:alpha val="40000"/>
              </a:prstClr>
            </a:outerShdw>
          </a:effectLst>
        </p:spPr>
        <p:txBody>
          <a:bodyPr anchor="ctr">
            <a:no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2800" dirty="0">
                <a:solidFill>
                  <a:schemeClr val="bg1"/>
                </a:solidFill>
              </a:rPr>
              <a:t>STUDENT INFO</a:t>
            </a:r>
          </a:p>
        </p:txBody>
      </p:sp>
    </p:spTree>
    <p:extLst>
      <p:ext uri="{BB962C8B-B14F-4D97-AF65-F5344CB8AC3E}">
        <p14:creationId xmlns:p14="http://schemas.microsoft.com/office/powerpoint/2010/main" val="4178069555"/>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153</TotalTime>
  <Words>1509</Words>
  <Application>Microsoft Office PowerPoint</Application>
  <PresentationFormat>Widescreen</PresentationFormat>
  <Paragraphs>175</Paragraphs>
  <Slides>70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Bembo</vt:lpstr>
      <vt:lpstr>Calibri</vt:lpstr>
      <vt:lpstr>AdornVTI</vt:lpstr>
      <vt:lpstr>College Automation  and  Scheduling System </vt:lpstr>
      <vt:lpstr>Abstract</vt:lpstr>
      <vt:lpstr>Features</vt:lpstr>
      <vt:lpstr>System Architecture</vt:lpstr>
      <vt:lpstr>USE CASE DAIGRAM (UML)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PLAN</vt:lpstr>
      <vt:lpstr>PowerPoint Presentation</vt:lpstr>
      <vt:lpstr>WBS</vt:lpstr>
      <vt:lpstr>TEST CASES</vt:lpstr>
      <vt:lpstr>Module Description</vt:lpstr>
      <vt:lpstr>PowerPoint Presentation</vt:lpstr>
      <vt:lpstr>PowerPoint Presentation</vt:lpstr>
      <vt:lpstr>PowerPoint Presentation</vt:lpstr>
      <vt:lpstr>Applications utilized to design the project:</vt:lpstr>
      <vt:lpstr>DatabASE of the project</vt:lpstr>
      <vt:lpstr>PowerPoint Presentation</vt:lpstr>
      <vt:lpstr>PowerPoint Presentation</vt:lpstr>
      <vt:lpstr>PowerPoint Presentation</vt:lpstr>
      <vt:lpstr>PowerPoint Presentation</vt:lpstr>
      <vt:lpstr>PowerPoint Presentation</vt:lpstr>
      <vt:lpstr>PowerPoint Presentation</vt:lpstr>
      <vt:lpstr>Implemented project overview</vt:lpstr>
      <vt:lpstr>Implemented project overview</vt:lpstr>
      <vt:lpstr>Implemented project overview</vt:lpstr>
      <vt:lpstr>Implemented project overview</vt:lpstr>
      <vt:lpstr>Implemented project overview</vt:lpstr>
      <vt:lpstr>Implemented project overview</vt:lpstr>
      <vt:lpstr>Implemented 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documentation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atom design slides</dc:title>
  <dc:creator/>
  <cp:lastModifiedBy>SPARSH WABHALE</cp:lastModifiedBy>
  <cp:revision>426</cp:revision>
  <dcterms:created xsi:type="dcterms:W3CDTF">2021-11-16T04:27:36Z</dcterms:created>
  <dcterms:modified xsi:type="dcterms:W3CDTF">2023-02-03T07:21:11Z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2020-03-13T04:15:13Z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4ddf67fa-94c4-4d54-a3db-00003dcf17f4</vt:lpwstr>
  </property>
  <property fmtid="{D5CDD505-2E9C-101B-9397-08002B2CF9AE}" pid="8" name="MSIP_Label_f42aa342-8706-4288-bd11-ebb85995028c_ContentBits">
    <vt:lpwstr>0</vt:lpwstr>
  </property>
</Properties>
</file>